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sldIdLst>
    <p:sldId id="256" r:id="rId2"/>
    <p:sldId id="345" r:id="rId3"/>
    <p:sldId id="353" r:id="rId4"/>
    <p:sldId id="373" r:id="rId5"/>
    <p:sldId id="354" r:id="rId6"/>
    <p:sldId id="388" r:id="rId7"/>
    <p:sldId id="355" r:id="rId8"/>
    <p:sldId id="374" r:id="rId9"/>
    <p:sldId id="375" r:id="rId10"/>
    <p:sldId id="376" r:id="rId11"/>
    <p:sldId id="377" r:id="rId12"/>
    <p:sldId id="378" r:id="rId13"/>
    <p:sldId id="389" r:id="rId14"/>
    <p:sldId id="356" r:id="rId15"/>
    <p:sldId id="379" r:id="rId16"/>
    <p:sldId id="390" r:id="rId17"/>
    <p:sldId id="357" r:id="rId18"/>
    <p:sldId id="358" r:id="rId19"/>
    <p:sldId id="359" r:id="rId20"/>
    <p:sldId id="360" r:id="rId21"/>
    <p:sldId id="361" r:id="rId22"/>
    <p:sldId id="362" r:id="rId23"/>
    <p:sldId id="363" r:id="rId24"/>
    <p:sldId id="364" r:id="rId25"/>
    <p:sldId id="365" r:id="rId26"/>
    <p:sldId id="366" r:id="rId27"/>
    <p:sldId id="380" r:id="rId28"/>
    <p:sldId id="391" r:id="rId29"/>
    <p:sldId id="367" r:id="rId30"/>
    <p:sldId id="381" r:id="rId31"/>
    <p:sldId id="382" r:id="rId32"/>
    <p:sldId id="392" r:id="rId33"/>
    <p:sldId id="368" r:id="rId34"/>
    <p:sldId id="383" r:id="rId35"/>
    <p:sldId id="393" r:id="rId36"/>
    <p:sldId id="369" r:id="rId37"/>
    <p:sldId id="384" r:id="rId38"/>
    <p:sldId id="370" r:id="rId39"/>
    <p:sldId id="385" r:id="rId40"/>
    <p:sldId id="372" r:id="rId41"/>
    <p:sldId id="386" r:id="rId42"/>
    <p:sldId id="387" r:id="rId43"/>
    <p:sldId id="394" r:id="rId4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00"/>
    <a:srgbClr val="D6DCE5"/>
    <a:srgbClr val="788EBF"/>
    <a:srgbClr val="F1F3F6"/>
    <a:srgbClr val="CAD7EE"/>
    <a:srgbClr val="D4DFF1"/>
    <a:srgbClr val="F4F5F8"/>
    <a:srgbClr val="4472C4"/>
    <a:srgbClr val="6B83B9"/>
    <a:srgbClr val="FCC8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082" autoAdjust="0"/>
  </p:normalViewPr>
  <p:slideViewPr>
    <p:cSldViewPr snapToGrid="0">
      <p:cViewPr varScale="1">
        <p:scale>
          <a:sx n="121" d="100"/>
          <a:sy n="121" d="100"/>
        </p:scale>
        <p:origin x="975" y="6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1" d="100"/>
          <a:sy n="131" d="100"/>
        </p:scale>
        <p:origin x="3876"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3-28T10:06:29.961" idx="1">
    <p:pos x="522" y="3084"/>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4E4CB-389A-4BBB-9BC7-1147B44C11FD}" type="datetimeFigureOut">
              <a:rPr kumimoji="1" lang="ja-JP" altLang="en-US" smtClean="0"/>
              <a:t>2021/4/10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0597C-FA93-4446-99D0-B9406236AB22}" type="slidenum">
              <a:rPr kumimoji="1" lang="ja-JP" altLang="en-US" smtClean="0"/>
              <a:t>‹#›</a:t>
            </a:fld>
            <a:endParaRPr kumimoji="1" lang="ja-JP" altLang="en-US"/>
          </a:p>
        </p:txBody>
      </p:sp>
    </p:spTree>
    <p:extLst>
      <p:ext uri="{BB962C8B-B14F-4D97-AF65-F5344CB8AC3E}">
        <p14:creationId xmlns:p14="http://schemas.microsoft.com/office/powerpoint/2010/main" val="878374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a:t>
            </a:fld>
            <a:endParaRPr kumimoji="1" lang="ja-JP" altLang="en-US"/>
          </a:p>
        </p:txBody>
      </p:sp>
    </p:spTree>
    <p:extLst>
      <p:ext uri="{BB962C8B-B14F-4D97-AF65-F5344CB8AC3E}">
        <p14:creationId xmlns:p14="http://schemas.microsoft.com/office/powerpoint/2010/main" val="195762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化学平衡とは、可逆反応において、順方向と逆方向の反応速度が等しくなった状態のことを言います</a:t>
            </a:r>
            <a:endParaRPr kumimoji="1" lang="en-US" altLang="ja-JP" dirty="0"/>
          </a:p>
          <a:p>
            <a:endParaRPr kumimoji="1" lang="en-US" altLang="ja-JP" dirty="0"/>
          </a:p>
          <a:p>
            <a:r>
              <a:rPr kumimoji="1" lang="ja-JP" altLang="en-US" dirty="0"/>
              <a:t>平衡状態には反応物と生成物の構成比が見かけ上変化しないです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14</a:t>
            </a:fld>
            <a:endParaRPr kumimoji="1" lang="ja-JP" altLang="en-US"/>
          </a:p>
        </p:txBody>
      </p:sp>
    </p:spTree>
    <p:extLst>
      <p:ext uri="{BB962C8B-B14F-4D97-AF65-F5344CB8AC3E}">
        <p14:creationId xmlns:p14="http://schemas.microsoft.com/office/powerpoint/2010/main" val="4020335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続いては、ルシャトリエの原理についてです</a:t>
            </a:r>
            <a:endParaRPr kumimoji="1" lang="en-US" altLang="ja-JP" dirty="0"/>
          </a:p>
          <a:p>
            <a:endParaRPr kumimoji="1" lang="en-US" altLang="ja-JP" dirty="0"/>
          </a:p>
          <a:p>
            <a:r>
              <a:rPr kumimoji="1" lang="ja-JP" altLang="en-US" dirty="0"/>
              <a:t>概念を覚えてしまえば、簡単に解くことができるのでしっかりと覚えましょう！</a:t>
            </a: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16</a:t>
            </a:fld>
            <a:endParaRPr kumimoji="1" lang="ja-JP" altLang="en-US"/>
          </a:p>
        </p:txBody>
      </p:sp>
    </p:spTree>
    <p:extLst>
      <p:ext uri="{BB962C8B-B14F-4D97-AF65-F5344CB8AC3E}">
        <p14:creationId xmlns:p14="http://schemas.microsoft.com/office/powerpoint/2010/main" val="3243317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ルシャトリエの原理とは平行移動の法則ともいわれております。</a:t>
            </a:r>
            <a:endParaRPr kumimoji="1" lang="en-US" altLang="ja-JP" dirty="0"/>
          </a:p>
          <a:p>
            <a:endParaRPr kumimoji="1" lang="en-US" altLang="ja-JP" dirty="0"/>
          </a:p>
          <a:p>
            <a:r>
              <a:rPr kumimoji="1" lang="ja-JP" altLang="en-US" dirty="0"/>
              <a:t>平衡状態にある反応に、ある変化を与えると、その変化を打ち消す方向に反応が進みます。</a:t>
            </a:r>
            <a:endParaRPr kumimoji="1" lang="en-US" altLang="ja-JP" dirty="0"/>
          </a:p>
          <a:p>
            <a:endParaRPr kumimoji="1" lang="en-US" altLang="ja-JP" dirty="0"/>
          </a:p>
          <a:p>
            <a:r>
              <a:rPr kumimoji="1" lang="ja-JP" altLang="en-US" dirty="0"/>
              <a:t>ある平衡状態があった際に、その平衡状態の条件を変化させると、新たな平衡状態になります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17</a:t>
            </a:fld>
            <a:endParaRPr kumimoji="1" lang="ja-JP" altLang="en-US"/>
          </a:p>
        </p:txBody>
      </p:sp>
    </p:spTree>
    <p:extLst>
      <p:ext uri="{BB962C8B-B14F-4D97-AF65-F5344CB8AC3E}">
        <p14:creationId xmlns:p14="http://schemas.microsoft.com/office/powerpoint/2010/main" val="1653075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温度を変化させたときの反応について説明します</a:t>
            </a:r>
            <a:endParaRPr kumimoji="1" lang="en-US" altLang="ja-JP" dirty="0"/>
          </a:p>
          <a:p>
            <a:endParaRPr kumimoji="1" lang="en-US" altLang="ja-JP" dirty="0"/>
          </a:p>
          <a:p>
            <a:r>
              <a:rPr kumimoji="1" lang="ja-JP" altLang="en-US" dirty="0"/>
              <a:t>温度を上げると、熱を吸収する方向へ反応が進みます</a:t>
            </a:r>
            <a:endParaRPr kumimoji="1" lang="en-US" altLang="ja-JP" dirty="0"/>
          </a:p>
          <a:p>
            <a:endParaRPr kumimoji="1" lang="en-US" altLang="ja-JP" dirty="0"/>
          </a:p>
          <a:p>
            <a:r>
              <a:rPr kumimoji="1" lang="ja-JP" altLang="en-US" dirty="0"/>
              <a:t>温度を下げると、熱を放出する方向へ反応が進みます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18</a:t>
            </a:fld>
            <a:endParaRPr kumimoji="1" lang="ja-JP" altLang="en-US"/>
          </a:p>
        </p:txBody>
      </p:sp>
    </p:spTree>
    <p:extLst>
      <p:ext uri="{BB962C8B-B14F-4D97-AF65-F5344CB8AC3E}">
        <p14:creationId xmlns:p14="http://schemas.microsoft.com/office/powerpoint/2010/main" val="3198042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温度変化による平衡状態の移動を考える際には、まず、現在の平衡状態が発熱反応なのか吸熱反応なのかを確認する必要があります</a:t>
            </a:r>
            <a:endParaRPr kumimoji="1" lang="en-US" altLang="ja-JP" dirty="0"/>
          </a:p>
          <a:p>
            <a:endParaRPr kumimoji="1" lang="en-US" altLang="ja-JP" dirty="0"/>
          </a:p>
          <a:p>
            <a:r>
              <a:rPr kumimoji="1" lang="ja-JP" altLang="en-US" dirty="0"/>
              <a:t>発熱反応とは、　化学反応が起こると周りの温度が上がる運動です</a:t>
            </a:r>
            <a:endParaRPr kumimoji="1" lang="en-US" altLang="ja-JP" dirty="0"/>
          </a:p>
          <a:p>
            <a:endParaRPr kumimoji="1" lang="en-US" altLang="ja-JP" dirty="0"/>
          </a:p>
          <a:p>
            <a:r>
              <a:rPr kumimoji="1" lang="ja-JP" altLang="en-US" dirty="0"/>
              <a:t>吸熱反応とは、化学反応が起こると周りの温度が下がる運動です</a:t>
            </a:r>
            <a:endParaRPr kumimoji="1" lang="en-US" altLang="ja-JP" dirty="0"/>
          </a:p>
          <a:p>
            <a:r>
              <a:rPr kumimoji="1" lang="ja-JP" altLang="en-US" dirty="0"/>
              <a:t>また、ガス主任で出題される化学反応で吸熱反応は基本的にこの反応のみなので、これ以外は発熱反応だと思っていいです。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19</a:t>
            </a:fld>
            <a:endParaRPr kumimoji="1" lang="ja-JP" altLang="en-US"/>
          </a:p>
        </p:txBody>
      </p:sp>
    </p:spTree>
    <p:extLst>
      <p:ext uri="{BB962C8B-B14F-4D97-AF65-F5344CB8AC3E}">
        <p14:creationId xmlns:p14="http://schemas.microsoft.com/office/powerpoint/2010/main" val="3149304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ここで、ルシャトリエの原理における温度変化による反応をおさらいします</a:t>
            </a:r>
            <a:endParaRPr kumimoji="1" lang="en-US" altLang="ja-JP" dirty="0"/>
          </a:p>
          <a:p>
            <a:r>
              <a:rPr kumimoji="1" lang="ja-JP" altLang="en-US" dirty="0"/>
              <a:t>温度が上がると、熱を吸収する方向へ反応が進むため、</a:t>
            </a:r>
            <a:endParaRPr kumimoji="1" lang="en-US" altLang="ja-JP" dirty="0"/>
          </a:p>
          <a:p>
            <a:endParaRPr kumimoji="1" lang="en-US" altLang="ja-JP" dirty="0"/>
          </a:p>
          <a:p>
            <a:r>
              <a:rPr kumimoji="1" lang="ja-JP" altLang="en-US" dirty="0"/>
              <a:t>発熱反応の場合、左方向へ進みます</a:t>
            </a:r>
            <a:endParaRPr kumimoji="1" lang="en-US" altLang="ja-JP" dirty="0"/>
          </a:p>
          <a:p>
            <a:endParaRPr kumimoji="1" lang="en-US" altLang="ja-JP" dirty="0"/>
          </a:p>
          <a:p>
            <a:r>
              <a:rPr kumimoji="1" lang="ja-JP" altLang="en-US" dirty="0"/>
              <a:t>吸熱反応の場合、右へ進みます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20</a:t>
            </a:fld>
            <a:endParaRPr kumimoji="1" lang="ja-JP" altLang="en-US"/>
          </a:p>
        </p:txBody>
      </p:sp>
    </p:spTree>
    <p:extLst>
      <p:ext uri="{BB962C8B-B14F-4D97-AF65-F5344CB8AC3E}">
        <p14:creationId xmlns:p14="http://schemas.microsoft.com/office/powerpoint/2010/main" val="1754488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圧力が変化した際の反応について説明します</a:t>
            </a:r>
            <a:endParaRPr kumimoji="1" lang="en-US" altLang="ja-JP" dirty="0"/>
          </a:p>
          <a:p>
            <a:endParaRPr kumimoji="1" lang="en-US" altLang="ja-JP" dirty="0"/>
          </a:p>
          <a:p>
            <a:r>
              <a:rPr kumimoji="1" lang="ja-JP" altLang="en-US" dirty="0"/>
              <a:t>圧力を上げると、体積が減少する方向へ反応が進みます</a:t>
            </a:r>
            <a:endParaRPr kumimoji="1" lang="en-US" altLang="ja-JP" dirty="0"/>
          </a:p>
          <a:p>
            <a:endParaRPr kumimoji="1" lang="en-US" altLang="ja-JP" dirty="0"/>
          </a:p>
          <a:p>
            <a:r>
              <a:rPr kumimoji="1" lang="ja-JP" altLang="en-US" dirty="0"/>
              <a:t>圧力を下げると、体積が増加する方向へ反応が進みます</a:t>
            </a:r>
            <a:endParaRPr kumimoji="1" lang="en-US" altLang="ja-JP"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21</a:t>
            </a:fld>
            <a:endParaRPr kumimoji="1" lang="ja-JP" altLang="en-US"/>
          </a:p>
        </p:txBody>
      </p:sp>
    </p:spTree>
    <p:extLst>
      <p:ext uri="{BB962C8B-B14F-4D97-AF65-F5344CB8AC3E}">
        <p14:creationId xmlns:p14="http://schemas.microsoft.com/office/powerpoint/2010/main" val="3128213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圧力変化による平行移動を考える際には、反応式の物質のモル数を確認する必要があります</a:t>
            </a:r>
            <a:endParaRPr kumimoji="1" lang="en-US" altLang="ja-JP" dirty="0"/>
          </a:p>
          <a:p>
            <a:endParaRPr kumimoji="1" lang="en-US" altLang="ja-JP" dirty="0"/>
          </a:p>
          <a:p>
            <a:r>
              <a:rPr kumimoji="1" lang="ja-JP" altLang="en-US" dirty="0"/>
              <a:t>物質のモル数は、化学反応式の各物質の前にある数字で確認できます。ちなみに、１は省略されているので数字がない場合は</a:t>
            </a:r>
            <a:r>
              <a:rPr kumimoji="1" lang="en-US" altLang="ja-JP" dirty="0"/>
              <a:t>1</a:t>
            </a:r>
            <a:r>
              <a:rPr kumimoji="1" lang="ja-JP" altLang="en-US" dirty="0"/>
              <a:t>モルになります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22</a:t>
            </a:fld>
            <a:endParaRPr kumimoji="1" lang="ja-JP" altLang="en-US"/>
          </a:p>
        </p:txBody>
      </p:sp>
    </p:spTree>
    <p:extLst>
      <p:ext uri="{BB962C8B-B14F-4D97-AF65-F5344CB8AC3E}">
        <p14:creationId xmlns:p14="http://schemas.microsoft.com/office/powerpoint/2010/main" val="1939013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ルシャトリエの原理における圧力変化による反応についておさらいします</a:t>
            </a:r>
            <a:endParaRPr kumimoji="1" lang="en-US" altLang="ja-JP" dirty="0"/>
          </a:p>
          <a:p>
            <a:endParaRPr kumimoji="1" lang="en-US" altLang="ja-JP" dirty="0"/>
          </a:p>
          <a:p>
            <a:r>
              <a:rPr kumimoji="1" lang="ja-JP" altLang="en-US" dirty="0"/>
              <a:t>こちらの反応は、圧力が上がると体積が減少する方向へ反応が進むため、右方向へ反応します</a:t>
            </a:r>
            <a:endParaRPr kumimoji="1" lang="en-US" altLang="ja-JP" dirty="0"/>
          </a:p>
          <a:p>
            <a:endParaRPr kumimoji="1" lang="en-US" altLang="ja-JP" dirty="0"/>
          </a:p>
          <a:p>
            <a:r>
              <a:rPr kumimoji="1" lang="ja-JP" altLang="en-US" dirty="0"/>
              <a:t>体積が同じ場合圧力が変化しても、平衡状態は変わらないです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23</a:t>
            </a:fld>
            <a:endParaRPr kumimoji="1" lang="ja-JP" altLang="en-US"/>
          </a:p>
        </p:txBody>
      </p:sp>
    </p:spTree>
    <p:extLst>
      <p:ext uri="{BB962C8B-B14F-4D97-AF65-F5344CB8AC3E}">
        <p14:creationId xmlns:p14="http://schemas.microsoft.com/office/powerpoint/2010/main" val="719949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物質の濃度が変化した際の反応について説明します</a:t>
            </a:r>
            <a:endParaRPr kumimoji="1" lang="en-US" altLang="ja-JP" dirty="0"/>
          </a:p>
          <a:p>
            <a:endParaRPr kumimoji="1" lang="en-US" altLang="ja-JP" dirty="0"/>
          </a:p>
          <a:p>
            <a:r>
              <a:rPr kumimoji="1" lang="ja-JP" altLang="en-US" dirty="0"/>
              <a:t>ある物質の濃度を増やすと、その物質が減少する方向へ反応が進みます</a:t>
            </a:r>
            <a:endParaRPr kumimoji="1" lang="en-US" altLang="ja-JP" dirty="0"/>
          </a:p>
          <a:p>
            <a:endParaRPr kumimoji="1" lang="en-US" altLang="ja-JP" dirty="0"/>
          </a:p>
          <a:p>
            <a:r>
              <a:rPr kumimoji="1" lang="ja-JP" altLang="en-US" dirty="0"/>
              <a:t>ある物質の濃度を減らすと、その物質が増加する反応へ反応が進みます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24</a:t>
            </a:fld>
            <a:endParaRPr kumimoji="1" lang="ja-JP" altLang="en-US"/>
          </a:p>
        </p:txBody>
      </p:sp>
    </p:spTree>
    <p:extLst>
      <p:ext uri="{BB962C8B-B14F-4D97-AF65-F5344CB8AC3E}">
        <p14:creationId xmlns:p14="http://schemas.microsoft.com/office/powerpoint/2010/main" val="5279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まずは、化学反応について説明します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a:t>
            </a:fld>
            <a:endParaRPr kumimoji="1" lang="ja-JP" altLang="en-US"/>
          </a:p>
        </p:txBody>
      </p:sp>
    </p:spTree>
    <p:extLst>
      <p:ext uri="{BB962C8B-B14F-4D97-AF65-F5344CB8AC3E}">
        <p14:creationId xmlns:p14="http://schemas.microsoft.com/office/powerpoint/2010/main" val="1374577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物質の濃度変化の際の平行移動を考える際には、対象の物質を確認する必要があります</a:t>
            </a:r>
            <a:endParaRPr kumimoji="1" lang="en-US" altLang="ja-JP" dirty="0"/>
          </a:p>
          <a:p>
            <a:endParaRPr kumimoji="1" lang="en-US" altLang="ja-JP" dirty="0"/>
          </a:p>
          <a:p>
            <a:r>
              <a:rPr kumimoji="1" lang="ja-JP" altLang="en-US" dirty="0"/>
              <a:t>今回は、水蒸気の濃度変化について問われているので、水蒸気の位置を確認します。</a:t>
            </a:r>
            <a:endParaRPr kumimoji="1" lang="en-US" altLang="ja-JP" dirty="0"/>
          </a:p>
          <a:p>
            <a:endParaRPr kumimoji="1" lang="en-US" altLang="ja-JP" dirty="0"/>
          </a:p>
          <a:p>
            <a:r>
              <a:rPr kumimoji="1" lang="ja-JP" altLang="en-US" dirty="0"/>
              <a:t>平衡状態の水蒸気比率を上げると</a:t>
            </a:r>
            <a:r>
              <a:rPr kumimoji="1" lang="en-US" altLang="ja-JP" dirty="0"/>
              <a:t>H2O</a:t>
            </a:r>
            <a:r>
              <a:rPr kumimoji="1" lang="ja-JP" altLang="en-US" dirty="0"/>
              <a:t>の分圧が減る方向へ反応が進みます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25</a:t>
            </a:fld>
            <a:endParaRPr kumimoji="1" lang="ja-JP" altLang="en-US"/>
          </a:p>
        </p:txBody>
      </p:sp>
    </p:spTree>
    <p:extLst>
      <p:ext uri="{BB962C8B-B14F-4D97-AF65-F5344CB8AC3E}">
        <p14:creationId xmlns:p14="http://schemas.microsoft.com/office/powerpoint/2010/main" val="236842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物質の濃度変化における平衡移動についておさらいします</a:t>
            </a:r>
            <a:endParaRPr kumimoji="1" lang="en-US" altLang="ja-JP" dirty="0"/>
          </a:p>
          <a:p>
            <a:endParaRPr kumimoji="1" lang="en-US" altLang="ja-JP" dirty="0"/>
          </a:p>
          <a:p>
            <a:r>
              <a:rPr kumimoji="1" lang="ja-JP" altLang="en-US" dirty="0"/>
              <a:t>水蒸気比率を上げると</a:t>
            </a:r>
            <a:r>
              <a:rPr kumimoji="1" lang="en-US" altLang="ja-JP" dirty="0"/>
              <a:t>H2O</a:t>
            </a:r>
            <a:r>
              <a:rPr kumimoji="1" lang="ja-JP" altLang="en-US" dirty="0"/>
              <a:t>の分圧が減る方向へ反応が進みます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26</a:t>
            </a:fld>
            <a:endParaRPr kumimoji="1" lang="ja-JP" altLang="en-US"/>
          </a:p>
        </p:txBody>
      </p:sp>
    </p:spTree>
    <p:extLst>
      <p:ext uri="{BB962C8B-B14F-4D97-AF65-F5344CB8AC3E}">
        <p14:creationId xmlns:p14="http://schemas.microsoft.com/office/powerpoint/2010/main" val="1926131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27</a:t>
            </a:fld>
            <a:endParaRPr kumimoji="1" lang="ja-JP" altLang="en-US"/>
          </a:p>
        </p:txBody>
      </p:sp>
    </p:spTree>
    <p:extLst>
      <p:ext uri="{BB962C8B-B14F-4D97-AF65-F5344CB8AC3E}">
        <p14:creationId xmlns:p14="http://schemas.microsoft.com/office/powerpoint/2010/main" val="2739046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続いては、半減期です</a:t>
            </a:r>
            <a:endParaRPr kumimoji="1" lang="en-US" altLang="ja-JP" dirty="0"/>
          </a:p>
          <a:p>
            <a:endParaRPr kumimoji="1" lang="en-US" altLang="ja-JP" dirty="0"/>
          </a:p>
          <a:p>
            <a:r>
              <a:rPr kumimoji="1" lang="ja-JP" altLang="en-US" dirty="0"/>
              <a:t>半減期も、計算が簡単な割に出題頻度が高いのでしっかりと覚えましょう</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28</a:t>
            </a:fld>
            <a:endParaRPr kumimoji="1" lang="ja-JP" altLang="en-US"/>
          </a:p>
        </p:txBody>
      </p:sp>
    </p:spTree>
    <p:extLst>
      <p:ext uri="{BB962C8B-B14F-4D97-AF65-F5344CB8AC3E}">
        <p14:creationId xmlns:p14="http://schemas.microsoft.com/office/powerpoint/2010/main" val="3922491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半減期とは、反応物質の濃度が半分になるのに要する時間のことです</a:t>
            </a:r>
            <a:endParaRPr kumimoji="1" lang="en-US" altLang="ja-JP" dirty="0"/>
          </a:p>
          <a:p>
            <a:endParaRPr kumimoji="1" lang="en-US" altLang="ja-JP" dirty="0"/>
          </a:p>
          <a:p>
            <a:r>
              <a:rPr kumimoji="1" lang="ja-JP" altLang="en-US" dirty="0"/>
              <a:t>一時反応の半減期は初濃度に無関係です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29</a:t>
            </a:fld>
            <a:endParaRPr kumimoji="1" lang="ja-JP" altLang="en-US"/>
          </a:p>
        </p:txBody>
      </p:sp>
    </p:spTree>
    <p:extLst>
      <p:ext uri="{BB962C8B-B14F-4D97-AF65-F5344CB8AC3E}">
        <p14:creationId xmlns:p14="http://schemas.microsoft.com/office/powerpoint/2010/main" val="963153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続いては、触媒です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32</a:t>
            </a:fld>
            <a:endParaRPr kumimoji="1" lang="ja-JP" altLang="en-US"/>
          </a:p>
        </p:txBody>
      </p:sp>
    </p:spTree>
    <p:extLst>
      <p:ext uri="{BB962C8B-B14F-4D97-AF65-F5344CB8AC3E}">
        <p14:creationId xmlns:p14="http://schemas.microsoft.com/office/powerpoint/2010/main" val="3235927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触媒とは、微量で、反応に必要な活性化エネルギーを減少させ、反応を促進させる物質のです</a:t>
            </a:r>
            <a:endParaRPr kumimoji="1" lang="en-US" altLang="ja-JP" dirty="0"/>
          </a:p>
          <a:p>
            <a:endParaRPr kumimoji="1" lang="en-US" altLang="ja-JP" dirty="0"/>
          </a:p>
          <a:p>
            <a:r>
              <a:rPr kumimoji="1" lang="ja-JP" altLang="en-US" dirty="0"/>
              <a:t>触媒は、自発的に起こらない方向への反応を起こすことはできません</a:t>
            </a:r>
            <a:endParaRPr kumimoji="1" lang="en-US" altLang="ja-JP" dirty="0"/>
          </a:p>
          <a:p>
            <a:endParaRPr kumimoji="1" lang="en-US" altLang="ja-JP" dirty="0"/>
          </a:p>
          <a:p>
            <a:r>
              <a:rPr kumimoji="1" lang="ja-JP" altLang="en-US" dirty="0"/>
              <a:t>触媒は、反応速度を変えることはできるが、平衡状態を変えることはないです。</a:t>
            </a:r>
            <a:endParaRPr kumimoji="1" lang="en-US" altLang="ja-JP"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33</a:t>
            </a:fld>
            <a:endParaRPr kumimoji="1" lang="ja-JP" altLang="en-US"/>
          </a:p>
        </p:txBody>
      </p:sp>
    </p:spTree>
    <p:extLst>
      <p:ext uri="{BB962C8B-B14F-4D97-AF65-F5344CB8AC3E}">
        <p14:creationId xmlns:p14="http://schemas.microsoft.com/office/powerpoint/2010/main" val="1721588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続いては、電気化学反応、電池、電極電位についてです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35</a:t>
            </a:fld>
            <a:endParaRPr kumimoji="1" lang="ja-JP" altLang="en-US"/>
          </a:p>
        </p:txBody>
      </p:sp>
    </p:spTree>
    <p:extLst>
      <p:ext uri="{BB962C8B-B14F-4D97-AF65-F5344CB8AC3E}">
        <p14:creationId xmlns:p14="http://schemas.microsoft.com/office/powerpoint/2010/main" val="41128913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電気化学反応とは、電子を放出する反応と、電子を受け取る反応を別の場所で行わせ、電子の授受によって全体の反応を行う化学反応です</a:t>
            </a:r>
            <a:endParaRPr kumimoji="1" lang="en-US" altLang="ja-JP" dirty="0"/>
          </a:p>
          <a:p>
            <a:endParaRPr kumimoji="1" lang="en-US" altLang="ja-JP" dirty="0"/>
          </a:p>
          <a:p>
            <a:r>
              <a:rPr kumimoji="1" lang="ja-JP" altLang="en-US" dirty="0"/>
              <a:t>アノードとは、電子を放出する反応です</a:t>
            </a:r>
            <a:endParaRPr kumimoji="1" lang="en-US" altLang="ja-JP" dirty="0"/>
          </a:p>
          <a:p>
            <a:endParaRPr kumimoji="1" lang="en-US" altLang="ja-JP" dirty="0"/>
          </a:p>
          <a:p>
            <a:r>
              <a:rPr kumimoji="1" lang="ja-JP" altLang="en-US" dirty="0"/>
              <a:t>カソードとは、電子を受け取る反応です。</a:t>
            </a:r>
            <a:endParaRPr kumimoji="1" lang="en-US" altLang="ja-JP" dirty="0"/>
          </a:p>
          <a:p>
            <a:endParaRPr kumimoji="1" lang="en-US" altLang="ja-JP" dirty="0"/>
          </a:p>
          <a:p>
            <a:r>
              <a:rPr kumimoji="1" lang="ja-JP" altLang="en-US" dirty="0"/>
              <a:t>ちなみに、金属同士で電気化学反応が起きた場合、アノード側が腐食します！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36</a:t>
            </a:fld>
            <a:endParaRPr kumimoji="1" lang="ja-JP" altLang="en-US"/>
          </a:p>
        </p:txBody>
      </p:sp>
    </p:spTree>
    <p:extLst>
      <p:ext uri="{BB962C8B-B14F-4D97-AF65-F5344CB8AC3E}">
        <p14:creationId xmlns:p14="http://schemas.microsoft.com/office/powerpoint/2010/main" val="16311718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電池は、電解質、アノード、カソードで構成されています</a:t>
            </a:r>
            <a:endParaRPr kumimoji="1" lang="en-US" altLang="ja-JP" dirty="0"/>
          </a:p>
          <a:p>
            <a:endParaRPr kumimoji="1" lang="en-US" altLang="ja-JP" dirty="0"/>
          </a:p>
          <a:p>
            <a:r>
              <a:rPr kumimoji="1" lang="ja-JP" altLang="en-US" dirty="0"/>
              <a:t>電池の種類には、一次電池、二次電池、燃料電池とがあります</a:t>
            </a:r>
            <a:endParaRPr kumimoji="1" lang="en-US" altLang="ja-JP" dirty="0"/>
          </a:p>
          <a:p>
            <a:endParaRPr kumimoji="1" lang="en-US" altLang="ja-JP" dirty="0"/>
          </a:p>
          <a:p>
            <a:endParaRPr kumimoji="1" lang="en-US" altLang="ja-JP" dirty="0"/>
          </a:p>
          <a:p>
            <a:r>
              <a:rPr kumimoji="1" lang="ja-JP" altLang="en-US" dirty="0"/>
              <a:t>一次電池とは、放電はできるが充電はできない電池のことです。一次電池には、マンガン乾電池、アルカリ乾電池、ニッケル乾電池などがあります</a:t>
            </a:r>
            <a:endParaRPr kumimoji="1" lang="en-US" altLang="ja-JP" dirty="0"/>
          </a:p>
          <a:p>
            <a:endParaRPr kumimoji="1" lang="en-US" altLang="ja-JP" dirty="0"/>
          </a:p>
          <a:p>
            <a:r>
              <a:rPr kumimoji="1" lang="ja-JP" altLang="en-US" dirty="0"/>
              <a:t>二次電池とは、充電により繰り返し使用できる電池のことです。</a:t>
            </a:r>
            <a:endParaRPr kumimoji="1" lang="en-US" altLang="ja-JP" dirty="0"/>
          </a:p>
          <a:p>
            <a:endParaRPr kumimoji="1" lang="en-US" altLang="ja-JP" dirty="0"/>
          </a:p>
          <a:p>
            <a:r>
              <a:rPr kumimoji="1" lang="ja-JP" altLang="en-US" dirty="0"/>
              <a:t>燃料電池とは、水素と酸素の電気化学的な反応により、継続的に発電できる電池のことです。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38</a:t>
            </a:fld>
            <a:endParaRPr kumimoji="1" lang="ja-JP" altLang="en-US"/>
          </a:p>
        </p:txBody>
      </p:sp>
    </p:spTree>
    <p:extLst>
      <p:ext uri="{BB962C8B-B14F-4D97-AF65-F5344CB8AC3E}">
        <p14:creationId xmlns:p14="http://schemas.microsoft.com/office/powerpoint/2010/main" val="2321961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化学反応とは、化学物質が別の化学物質へと変化することです。</a:t>
            </a:r>
            <a:endParaRPr kumimoji="1" lang="en-US" altLang="ja-JP" dirty="0"/>
          </a:p>
          <a:p>
            <a:endParaRPr kumimoji="1" lang="en-US" altLang="ja-JP" dirty="0"/>
          </a:p>
          <a:p>
            <a:r>
              <a:rPr kumimoji="1" lang="ja-JP" altLang="en-US" dirty="0"/>
              <a:t>また、化学反応は、分子・原子の衝突や光の吸収によって起こります</a:t>
            </a:r>
            <a:endParaRPr kumimoji="1" lang="en-US" altLang="ja-JP" dirty="0"/>
          </a:p>
          <a:p>
            <a:endParaRPr kumimoji="1" lang="en-US" altLang="ja-JP" dirty="0"/>
          </a:p>
          <a:p>
            <a:r>
              <a:rPr kumimoji="1" lang="ja-JP" altLang="en-US" dirty="0"/>
              <a:t>化学反応には、酸化反応と還元反応とがあります</a:t>
            </a:r>
            <a:endParaRPr kumimoji="1" lang="en-US" altLang="ja-JP" dirty="0"/>
          </a:p>
          <a:p>
            <a:endParaRPr kumimoji="1" lang="en-US" altLang="ja-JP" dirty="0"/>
          </a:p>
          <a:p>
            <a:r>
              <a:rPr kumimoji="1" lang="ja-JP" altLang="en-US" dirty="0"/>
              <a:t>酸化反応とは、物質が電子を失う反応または、物質が酸素と化合する反応または、物質から水素を取り去る反応です</a:t>
            </a:r>
            <a:endParaRPr kumimoji="1" lang="en-US" altLang="ja-JP" dirty="0"/>
          </a:p>
          <a:p>
            <a:endParaRPr kumimoji="1" lang="en-US" altLang="ja-JP" dirty="0"/>
          </a:p>
          <a:p>
            <a:r>
              <a:rPr kumimoji="1" lang="ja-JP" altLang="en-US" dirty="0"/>
              <a:t>還元反応とは、物質が電子を受け取る反応または、物質が酸素を奪われる反応または、物質から水素と化合する反応です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a:t>
            </a:fld>
            <a:endParaRPr kumimoji="1" lang="ja-JP" altLang="en-US"/>
          </a:p>
        </p:txBody>
      </p:sp>
    </p:spTree>
    <p:extLst>
      <p:ext uri="{BB962C8B-B14F-4D97-AF65-F5344CB8AC3E}">
        <p14:creationId xmlns:p14="http://schemas.microsoft.com/office/powerpoint/2010/main" val="131240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電極電位とは、電極と電解質溶液との間の電位差です</a:t>
            </a:r>
            <a:endParaRPr kumimoji="1" lang="en-US" altLang="ja-JP" dirty="0"/>
          </a:p>
          <a:p>
            <a:endParaRPr kumimoji="1" lang="en-US" altLang="ja-JP" dirty="0"/>
          </a:p>
          <a:p>
            <a:r>
              <a:rPr kumimoji="1" lang="ja-JP" altLang="en-US" dirty="0"/>
              <a:t>銅の標準電極電位は、亜鉛より高いです</a:t>
            </a:r>
            <a:endParaRPr kumimoji="1" lang="en-US" altLang="ja-JP" dirty="0"/>
          </a:p>
          <a:p>
            <a:endParaRPr kumimoji="1" lang="en-US" altLang="ja-JP" dirty="0"/>
          </a:p>
          <a:p>
            <a:r>
              <a:rPr kumimoji="1" lang="ja-JP" altLang="en-US" dirty="0"/>
              <a:t>標準電極電位が高い金属は、イオン化傾向が小さいです</a:t>
            </a:r>
            <a:endParaRPr kumimoji="1" lang="en-US" altLang="ja-JP" dirty="0"/>
          </a:p>
          <a:p>
            <a:endParaRPr kumimoji="1" lang="en-US" altLang="ja-JP" dirty="0"/>
          </a:p>
          <a:p>
            <a:r>
              <a:rPr kumimoji="1" lang="ja-JP" altLang="en-US" dirty="0"/>
              <a:t>二種類の金属のうち、標準電極電位が高い金属が電池では、プラス側の電極となります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40</a:t>
            </a:fld>
            <a:endParaRPr kumimoji="1" lang="ja-JP" altLang="en-US"/>
          </a:p>
        </p:txBody>
      </p:sp>
    </p:spTree>
    <p:extLst>
      <p:ext uri="{BB962C8B-B14F-4D97-AF65-F5344CB8AC3E}">
        <p14:creationId xmlns:p14="http://schemas.microsoft.com/office/powerpoint/2010/main" val="67042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燃焼反応とは、可燃性物質と酸素の反応のうち、発熱や発行を伴う反応です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5</a:t>
            </a:fld>
            <a:endParaRPr kumimoji="1" lang="ja-JP" altLang="en-US"/>
          </a:p>
        </p:txBody>
      </p:sp>
    </p:spTree>
    <p:extLst>
      <p:ext uri="{BB962C8B-B14F-4D97-AF65-F5344CB8AC3E}">
        <p14:creationId xmlns:p14="http://schemas.microsoft.com/office/powerpoint/2010/main" val="3151137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つづいては、反応熱・標準反応熱について説明します。</a:t>
            </a:r>
            <a:endParaRPr kumimoji="1" lang="en-US" altLang="ja-JP" dirty="0"/>
          </a:p>
          <a:p>
            <a:endParaRPr kumimoji="1" lang="en-US" altLang="ja-JP" dirty="0"/>
          </a:p>
          <a:p>
            <a:r>
              <a:rPr kumimoji="1" lang="ja-JP" altLang="en-US" dirty="0"/>
              <a:t>こちらの分野は計算問題が出題する可能性が高いのでしっかりと抑えましょう</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6</a:t>
            </a:fld>
            <a:endParaRPr kumimoji="1" lang="ja-JP" altLang="en-US"/>
          </a:p>
        </p:txBody>
      </p:sp>
    </p:spTree>
    <p:extLst>
      <p:ext uri="{BB962C8B-B14F-4D97-AF65-F5344CB8AC3E}">
        <p14:creationId xmlns:p14="http://schemas.microsoft.com/office/powerpoint/2010/main" val="71115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反応熱とは、化学反応に伴って出入りする熱です</a:t>
            </a:r>
            <a:endParaRPr kumimoji="1" lang="en-US" altLang="ja-JP" dirty="0"/>
          </a:p>
          <a:p>
            <a:endParaRPr kumimoji="1" lang="en-US" altLang="ja-JP" dirty="0"/>
          </a:p>
          <a:p>
            <a:r>
              <a:rPr kumimoji="1" lang="ja-JP" altLang="en-US" dirty="0"/>
              <a:t>反応に伴う熱は、反応の始めと終わりの条件のみで決まり、途中の経路には無関係です。これをヘスの法則といいます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7</a:t>
            </a:fld>
            <a:endParaRPr kumimoji="1" lang="ja-JP" altLang="en-US"/>
          </a:p>
        </p:txBody>
      </p:sp>
    </p:spTree>
    <p:extLst>
      <p:ext uri="{BB962C8B-B14F-4D97-AF65-F5344CB8AC3E}">
        <p14:creationId xmlns:p14="http://schemas.microsoft.com/office/powerpoint/2010/main" val="2079660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標準反応熱とは、標準状態において安定に存在しうる状態のことを言います</a:t>
            </a:r>
            <a:endParaRPr kumimoji="1" lang="en-US" altLang="ja-JP" dirty="0"/>
          </a:p>
          <a:p>
            <a:endParaRPr kumimoji="1" lang="en-US" altLang="ja-JP" dirty="0"/>
          </a:p>
          <a:p>
            <a:r>
              <a:rPr kumimoji="1" lang="ja-JP" altLang="en-US" dirty="0"/>
              <a:t>計算式は、標準反応熱＝右辺の標準性生成熱の和ー左辺の標準生成熱の和です</a:t>
            </a:r>
            <a:endParaRPr kumimoji="1" lang="en-US" altLang="ja-JP" dirty="0"/>
          </a:p>
          <a:p>
            <a:r>
              <a:rPr kumimoji="1" lang="ja-JP" altLang="en-US" dirty="0"/>
              <a:t>また、単体ガス（</a:t>
            </a:r>
            <a:r>
              <a:rPr kumimoji="1" lang="en-US" altLang="ja-JP" dirty="0"/>
              <a:t>H2</a:t>
            </a:r>
            <a:r>
              <a:rPr kumimoji="1" lang="ja-JP" altLang="en-US" dirty="0"/>
              <a:t>や</a:t>
            </a:r>
            <a:r>
              <a:rPr kumimoji="1" lang="en-US" altLang="ja-JP" dirty="0"/>
              <a:t>O2</a:t>
            </a:r>
            <a:r>
              <a:rPr kumimoji="1" lang="ja-JP" altLang="en-US" dirty="0"/>
              <a:t>など）の生成熱は</a:t>
            </a:r>
            <a:r>
              <a:rPr kumimoji="1" lang="en-US" altLang="ja-JP" dirty="0"/>
              <a:t>0</a:t>
            </a:r>
            <a:r>
              <a:rPr kumimoji="1" lang="ja-JP" altLang="en-US" dirty="0"/>
              <a:t>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8</a:t>
            </a:fld>
            <a:endParaRPr kumimoji="1" lang="ja-JP" altLang="en-US"/>
          </a:p>
        </p:txBody>
      </p:sp>
    </p:spTree>
    <p:extLst>
      <p:ext uri="{BB962C8B-B14F-4D97-AF65-F5344CB8AC3E}">
        <p14:creationId xmlns:p14="http://schemas.microsoft.com/office/powerpoint/2010/main" val="979199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標準反応熱は化学反応式の右辺の合計から左辺の合計を引くことで求められます</a:t>
            </a:r>
            <a:endParaRPr kumimoji="1" lang="en-US" altLang="ja-JP" dirty="0"/>
          </a:p>
          <a:p>
            <a:endParaRPr kumimoji="1" lang="en-US" altLang="ja-JP" dirty="0"/>
          </a:p>
          <a:p>
            <a:r>
              <a:rPr kumimoji="1" lang="ja-JP" altLang="en-US" dirty="0"/>
              <a:t>例としては～</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9</a:t>
            </a:fld>
            <a:endParaRPr kumimoji="1" lang="ja-JP" altLang="en-US"/>
          </a:p>
        </p:txBody>
      </p:sp>
    </p:spTree>
    <p:extLst>
      <p:ext uri="{BB962C8B-B14F-4D97-AF65-F5344CB8AC3E}">
        <p14:creationId xmlns:p14="http://schemas.microsoft.com/office/powerpoint/2010/main" val="1627789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つづいては、化学平衡についてです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13</a:t>
            </a:fld>
            <a:endParaRPr kumimoji="1" lang="ja-JP" altLang="en-US"/>
          </a:p>
        </p:txBody>
      </p:sp>
    </p:spTree>
    <p:extLst>
      <p:ext uri="{BB962C8B-B14F-4D97-AF65-F5344CB8AC3E}">
        <p14:creationId xmlns:p14="http://schemas.microsoft.com/office/powerpoint/2010/main" val="179086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CA228F-E298-4470-9A3D-9501190EFAAE}"/>
              </a:ext>
            </a:extLst>
          </p:cNvPr>
          <p:cNvSpPr>
            <a:spLocks noGrp="1"/>
          </p:cNvSpPr>
          <p:nvPr>
            <p:ph type="ctrTitle"/>
          </p:nvPr>
        </p:nvSpPr>
        <p:spPr>
          <a:xfrm>
            <a:off x="1524000" y="1122363"/>
            <a:ext cx="9144000" cy="2387600"/>
          </a:xfrm>
        </p:spPr>
        <p:txBody>
          <a:bodyPr anchor="b"/>
          <a:lstStyle>
            <a:lvl1pPr algn="ctr">
              <a:defRPr sz="6000"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D7DD8719-CD21-4EDD-BAA9-02E4630C7C3D}"/>
              </a:ext>
            </a:extLst>
          </p:cNvPr>
          <p:cNvSpPr>
            <a:spLocks noGrp="1"/>
          </p:cNvSpPr>
          <p:nvPr>
            <p:ph type="subTitle" idx="1"/>
          </p:nvPr>
        </p:nvSpPr>
        <p:spPr>
          <a:xfrm>
            <a:off x="1524000" y="3602038"/>
            <a:ext cx="9144000" cy="1655762"/>
          </a:xfrm>
        </p:spPr>
        <p:txBody>
          <a:bodyPr/>
          <a:lstStyle>
            <a:lvl1pPr marL="0" indent="0" algn="ctr">
              <a:buNone/>
              <a:defRPr sz="24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E2DC8669-1536-443B-83AD-0962848E57BC}"/>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2EF00ABD-7F3A-4571-9835-A73466C887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409262-FB90-4676-9382-F202539529F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CD5421B-7B54-46BE-BF93-05C17F5BCC38}"/>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923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C9787-9BDF-48A4-B993-3A27B248A67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F50542-C6C8-4A97-8EDC-58053AFFEED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976E51-8C26-4C8B-A698-59FFF56671FF}"/>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B02C3B8E-D347-4391-B2A4-B679A4446C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48D482-FA7A-401A-8A72-20737325AAC4}"/>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00725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1C12E9-3F0F-4E36-908A-E24853F51D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E2BA71-E24E-4C66-90CC-9DA374418F6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9BCD04-F9E4-434E-AEA8-2E0F1B5078A9}"/>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2B80F7AB-20D7-42C2-9AE8-81D98140DB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CC7A3E-D8B7-453B-A291-A8AEC03EF34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5562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0680228B-2D7D-4574-A91F-6CD339880EC2}"/>
              </a:ext>
            </a:extLst>
          </p:cNvPr>
          <p:cNvSpPr/>
          <p:nvPr userDrawn="1"/>
        </p:nvSpPr>
        <p:spPr>
          <a:xfrm>
            <a:off x="9703905" y="6469078"/>
            <a:ext cx="1881809" cy="337931"/>
          </a:xfrm>
          <a:prstGeom prst="roundRect">
            <a:avLst/>
          </a:prstGeom>
          <a:solidFill>
            <a:srgbClr val="F1F3F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EBDF9B4-9082-44AF-9CDC-6F948719D475}"/>
              </a:ext>
            </a:extLst>
          </p:cNvPr>
          <p:cNvSpPr txBox="1"/>
          <p:nvPr userDrawn="1"/>
        </p:nvSpPr>
        <p:spPr>
          <a:xfrm>
            <a:off x="973505" y="1536858"/>
            <a:ext cx="12109716" cy="3631763"/>
          </a:xfrm>
          <a:prstGeom prst="rect">
            <a:avLst/>
          </a:prstGeom>
          <a:noFill/>
        </p:spPr>
        <p:txBody>
          <a:bodyPr wrap="square" rtlCol="0">
            <a:spAutoFit/>
          </a:bodyPr>
          <a:lstStyle/>
          <a:p>
            <a:r>
              <a:rPr kumimoji="1" lang="ja-JP" altLang="en-US" sz="11500" b="1" dirty="0">
                <a:solidFill>
                  <a:srgbClr val="F9F9F9"/>
                </a:solidFill>
              </a:rPr>
              <a:t>ガス主任</a:t>
            </a:r>
            <a:endParaRPr kumimoji="1" lang="en-US" altLang="ja-JP" sz="11500" b="1" dirty="0">
              <a:solidFill>
                <a:srgbClr val="F9F9F9"/>
              </a:solidFill>
            </a:endParaRPr>
          </a:p>
          <a:p>
            <a:r>
              <a:rPr kumimoji="1" lang="ja-JP" altLang="en-US" sz="11500" b="1" dirty="0">
                <a:solidFill>
                  <a:srgbClr val="F9F9F9"/>
                </a:solidFill>
              </a:rPr>
              <a:t>　　　　ハック</a:t>
            </a:r>
          </a:p>
        </p:txBody>
      </p:sp>
      <p:sp>
        <p:nvSpPr>
          <p:cNvPr id="7" name="正方形/長方形 6">
            <a:extLst>
              <a:ext uri="{FF2B5EF4-FFF2-40B4-BE49-F238E27FC236}">
                <a16:creationId xmlns:a16="http://schemas.microsoft.com/office/drawing/2014/main" id="{AD63D69F-AD22-473C-ACD6-6C66E26FC04F}"/>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09846F-EF1B-43EB-A554-AFBF99A8D76A}"/>
              </a:ext>
            </a:extLst>
          </p:cNvPr>
          <p:cNvSpPr>
            <a:spLocks noGrp="1"/>
          </p:cNvSpPr>
          <p:nvPr>
            <p:ph type="title"/>
          </p:nvPr>
        </p:nvSpPr>
        <p:spPr>
          <a:xfrm>
            <a:off x="0" y="160703"/>
            <a:ext cx="10515600" cy="869584"/>
          </a:xfrm>
        </p:spPr>
        <p:txBody>
          <a:bodyPr/>
          <a:lstStyle>
            <a:lvl1pPr>
              <a:defRPr b="1">
                <a:solidFill>
                  <a:schemeClr val="bg1"/>
                </a:solidFill>
                <a:latin typeface="メイリオ" panose="020B0604030504040204" pitchFamily="50" charset="-128"/>
                <a:ea typeface="メイリオ" panose="020B0604030504040204" pitchFamily="50" charset="-128"/>
              </a:defRPr>
            </a:lvl1pPr>
          </a:lstStyle>
          <a:p>
            <a:endParaRPr kumimoji="1" lang="ja-JP" altLang="en-US" dirty="0"/>
          </a:p>
        </p:txBody>
      </p:sp>
      <p:sp>
        <p:nvSpPr>
          <p:cNvPr id="3" name="コンテンツ プレースホルダー 2">
            <a:extLst>
              <a:ext uri="{FF2B5EF4-FFF2-40B4-BE49-F238E27FC236}">
                <a16:creationId xmlns:a16="http://schemas.microsoft.com/office/drawing/2014/main" id="{E81C4832-913B-4864-8661-514D196E3E3F}"/>
              </a:ext>
            </a:extLst>
          </p:cNvPr>
          <p:cNvSpPr>
            <a:spLocks noGrp="1"/>
          </p:cNvSpPr>
          <p:nvPr>
            <p:ph idx="1"/>
          </p:nvPr>
        </p:nvSpPr>
        <p:spPr>
          <a:xfrm>
            <a:off x="809658" y="2992952"/>
            <a:ext cx="10515600" cy="4351338"/>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1C95FBF-CDC8-4ADB-8C9D-421F255B8E28}"/>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12EBA070-A7F2-4640-84E3-73EDF8F795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ED4F4F-D00E-439B-B90B-ACD342888C1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12" name="テキスト ボックス 11">
            <a:extLst>
              <a:ext uri="{FF2B5EF4-FFF2-40B4-BE49-F238E27FC236}">
                <a16:creationId xmlns:a16="http://schemas.microsoft.com/office/drawing/2014/main" id="{BFFCF50F-EE7B-4708-A806-FB75CEB3AAF6}"/>
              </a:ext>
            </a:extLst>
          </p:cNvPr>
          <p:cNvSpPr txBox="1"/>
          <p:nvPr userDrawn="1"/>
        </p:nvSpPr>
        <p:spPr>
          <a:xfrm>
            <a:off x="9703905" y="6482284"/>
            <a:ext cx="2117035" cy="338554"/>
          </a:xfrm>
          <a:prstGeom prst="rect">
            <a:avLst/>
          </a:prstGeom>
          <a:noFill/>
        </p:spPr>
        <p:txBody>
          <a:bodyPr wrap="square" rtlCol="0">
            <a:spAutoFit/>
          </a:bodyPr>
          <a:lstStyle/>
          <a:p>
            <a:r>
              <a:rPr kumimoji="1" lang="ja-JP" altLang="en-US" sz="1600" b="1" dirty="0"/>
              <a:t>ガス主任ハック</a:t>
            </a:r>
          </a:p>
        </p:txBody>
      </p:sp>
      <p:pic>
        <p:nvPicPr>
          <p:cNvPr id="13" name="Picture 2">
            <a:extLst>
              <a:ext uri="{FF2B5EF4-FFF2-40B4-BE49-F238E27FC236}">
                <a16:creationId xmlns:a16="http://schemas.microsoft.com/office/drawing/2014/main" id="{2EFCED11-2B56-4966-A40F-1054176084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4881" y="6278410"/>
            <a:ext cx="589358" cy="5795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検索虫眼鏡のイラスト「Search」">
            <a:extLst>
              <a:ext uri="{FF2B5EF4-FFF2-40B4-BE49-F238E27FC236}">
                <a16:creationId xmlns:a16="http://schemas.microsoft.com/office/drawing/2014/main" id="{F98B38DF-398D-4FD8-B354-F465BE1E6AB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01678" y="6520419"/>
            <a:ext cx="227531" cy="26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6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C313F6-761F-4835-BF49-4E83E9654F2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6D4FE-2456-4DC3-9496-A90BE289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5CE673-B4AF-478A-BE63-9F15375BD9AB}"/>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7D26F536-2669-46E0-A82F-B9E26AF90F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79D68-0CB2-4216-A1CE-816A05C98832}"/>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44183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299EE-3952-464A-83D4-8C3BA396A45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38D771-32BD-4BA2-95B4-D836AA49D23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93EF5EA-81B2-4D39-8804-06D72CA1420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B5B226A-722F-4EE3-B985-A28CF1FCFA0A}"/>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6" name="フッター プレースホルダー 5">
            <a:extLst>
              <a:ext uri="{FF2B5EF4-FFF2-40B4-BE49-F238E27FC236}">
                <a16:creationId xmlns:a16="http://schemas.microsoft.com/office/drawing/2014/main" id="{8D01DFCB-CCD0-4BC1-9CD2-D61E0290E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C56BA9-C7FB-4C2E-A89C-F7A8A38B9E9B}"/>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9193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FA062-E85E-4828-A743-44A70DFD365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855AB3-87CA-4994-AC8E-37B049E07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9645C1-E2C6-4C3A-945B-C01713D357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0ED693-F301-4D8C-9DFC-D42132EDE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227A312-3136-41DD-8452-22B96DA10F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2D89810-6B26-473D-9D9A-32206C60E74D}"/>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8" name="フッター プレースホルダー 7">
            <a:extLst>
              <a:ext uri="{FF2B5EF4-FFF2-40B4-BE49-F238E27FC236}">
                <a16:creationId xmlns:a16="http://schemas.microsoft.com/office/drawing/2014/main" id="{808BA11D-8F56-48C8-82CC-1FC36AAC385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CEE1B3-0DF8-45D6-AE3C-C2FF6A119E0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4848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9E91DF-DACD-4513-BBCF-EE175EE6533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614659E-3991-4B4D-8121-78AB6A433111}"/>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4" name="フッター プレースホルダー 3">
            <a:extLst>
              <a:ext uri="{FF2B5EF4-FFF2-40B4-BE49-F238E27FC236}">
                <a16:creationId xmlns:a16="http://schemas.microsoft.com/office/drawing/2014/main" id="{79F2D854-EFB3-4EDA-9160-AC71904F27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98608A8-2731-4165-BE33-E8B3048AD288}"/>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92745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706803C-BFAD-4513-A97D-5B363B511CD6}"/>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3" name="フッター プレースホルダー 2">
            <a:extLst>
              <a:ext uri="{FF2B5EF4-FFF2-40B4-BE49-F238E27FC236}">
                <a16:creationId xmlns:a16="http://schemas.microsoft.com/office/drawing/2014/main" id="{FEE18216-B348-42FD-A872-6FBAEAEB301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E67BF1-4593-4F17-99F2-5C6E26AC1AC0}"/>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90607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11968-57EF-4C5E-BA51-720E533AC67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40EF86-951F-4440-AC60-C92DEAC17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D9CD92-6A34-44E9-B7DB-6CC09C2DC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047986-4FD1-4D9E-B4AD-8109E4517D3B}"/>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6" name="フッター プレースホルダー 5">
            <a:extLst>
              <a:ext uri="{FF2B5EF4-FFF2-40B4-BE49-F238E27FC236}">
                <a16:creationId xmlns:a16="http://schemas.microsoft.com/office/drawing/2014/main" id="{970296DE-AA9A-4052-87C7-1DCB570770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A1BA4B7-CEFC-482A-8B89-CEE1BC68061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73333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47E45E-4162-4B13-83C6-4F0694D7CF6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42CB4AD-22FA-4869-83F7-06BB33DDBF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A497F7-FC0B-4066-AB78-F8C55028C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F585E4-F206-4DF6-B708-0ED001E2FBE1}"/>
              </a:ext>
            </a:extLst>
          </p:cNvPr>
          <p:cNvSpPr>
            <a:spLocks noGrp="1"/>
          </p:cNvSpPr>
          <p:nvPr>
            <p:ph type="dt" sz="half" idx="10"/>
          </p:nvPr>
        </p:nvSpPr>
        <p:spPr/>
        <p:txBody>
          <a:bodyPr/>
          <a:lstStyle/>
          <a:p>
            <a:fld id="{C5B152AC-3895-43A6-8418-6249D8881319}" type="datetimeFigureOut">
              <a:rPr kumimoji="1" lang="ja-JP" altLang="en-US" smtClean="0"/>
              <a:t>2021/4/10</a:t>
            </a:fld>
            <a:endParaRPr kumimoji="1" lang="ja-JP" altLang="en-US"/>
          </a:p>
        </p:txBody>
      </p:sp>
      <p:sp>
        <p:nvSpPr>
          <p:cNvPr id="6" name="フッター プレースホルダー 5">
            <a:extLst>
              <a:ext uri="{FF2B5EF4-FFF2-40B4-BE49-F238E27FC236}">
                <a16:creationId xmlns:a16="http://schemas.microsoft.com/office/drawing/2014/main" id="{4BF36D3B-5257-44A4-9A6E-898F97A1B1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43B911-4220-467F-B1A1-949FB2B65EE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14338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9CE608-1674-43D3-880E-B0F5A9D87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44D448-042E-4000-9164-AC6587390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EC67A4-556F-4E07-8528-588EBD5E9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152AC-3895-43A6-8418-6249D8881319}" type="datetimeFigureOut">
              <a:rPr kumimoji="1" lang="ja-JP" altLang="en-US" smtClean="0"/>
              <a:t>2021/4/10</a:t>
            </a:fld>
            <a:endParaRPr kumimoji="1" lang="ja-JP" altLang="en-US"/>
          </a:p>
        </p:txBody>
      </p:sp>
      <p:sp>
        <p:nvSpPr>
          <p:cNvPr id="5" name="フッター プレースホルダー 4">
            <a:extLst>
              <a:ext uri="{FF2B5EF4-FFF2-40B4-BE49-F238E27FC236}">
                <a16:creationId xmlns:a16="http://schemas.microsoft.com/office/drawing/2014/main" id="{12E89D10-49E4-43EF-A554-797E1F7DA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1A8E8F-409E-40F1-8883-A0C2E6C69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355784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AE913D-84B2-4805-BEB6-59DB979D7C47}"/>
              </a:ext>
            </a:extLst>
          </p:cNvPr>
          <p:cNvSpPr>
            <a:spLocks noGrp="1"/>
          </p:cNvSpPr>
          <p:nvPr>
            <p:ph type="ctrTitle"/>
          </p:nvPr>
        </p:nvSpPr>
        <p:spPr>
          <a:xfrm>
            <a:off x="67235" y="2175765"/>
            <a:ext cx="11867029" cy="2506470"/>
          </a:xfrm>
        </p:spPr>
        <p:txBody>
          <a:bodyPr>
            <a:normAutofit fontScale="90000"/>
          </a:bodyPr>
          <a:lstStyle/>
          <a:p>
            <a:r>
              <a:rPr kumimoji="1" lang="ja-JP" altLang="en-US" dirty="0"/>
              <a:t>ガス主任技術者試験</a:t>
            </a:r>
            <a:br>
              <a:rPr kumimoji="1" lang="en-US" altLang="ja-JP" dirty="0"/>
            </a:br>
            <a:r>
              <a:rPr kumimoji="1" lang="ja-JP" altLang="en-US" dirty="0"/>
              <a:t>基礎　</a:t>
            </a:r>
            <a:r>
              <a:rPr kumimoji="1" lang="en-US" altLang="ja-JP" dirty="0"/>
              <a:t>part</a:t>
            </a:r>
            <a:r>
              <a:rPr kumimoji="1" lang="ja-JP" altLang="en-US" dirty="0"/>
              <a:t>３　化学反応と化学平衡</a:t>
            </a:r>
          </a:p>
        </p:txBody>
      </p:sp>
      <p:sp>
        <p:nvSpPr>
          <p:cNvPr id="3" name="字幕 2">
            <a:extLst>
              <a:ext uri="{FF2B5EF4-FFF2-40B4-BE49-F238E27FC236}">
                <a16:creationId xmlns:a16="http://schemas.microsoft.com/office/drawing/2014/main" id="{C7237F45-B6E5-4516-9768-579D27D68E10}"/>
              </a:ext>
            </a:extLst>
          </p:cNvPr>
          <p:cNvSpPr>
            <a:spLocks noGrp="1"/>
          </p:cNvSpPr>
          <p:nvPr>
            <p:ph type="subTitle" idx="1"/>
          </p:nvPr>
        </p:nvSpPr>
        <p:spPr>
          <a:xfrm>
            <a:off x="1329299" y="5076204"/>
            <a:ext cx="9144000" cy="1655762"/>
          </a:xfrm>
        </p:spPr>
        <p:txBody>
          <a:bodyPr>
            <a:normAutofit/>
          </a:bodyPr>
          <a:lstStyle/>
          <a:p>
            <a:r>
              <a:rPr kumimoji="1" lang="ja-JP" altLang="en-US" sz="4000" dirty="0">
                <a:solidFill>
                  <a:schemeClr val="bg1">
                    <a:lumMod val="50000"/>
                  </a:schemeClr>
                </a:solidFill>
              </a:rPr>
              <a:t>ガス主任ハック</a:t>
            </a:r>
          </a:p>
        </p:txBody>
      </p:sp>
    </p:spTree>
    <p:extLst>
      <p:ext uri="{BB962C8B-B14F-4D97-AF65-F5344CB8AC3E}">
        <p14:creationId xmlns:p14="http://schemas.microsoft.com/office/powerpoint/2010/main" val="2773160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コンテンツ プレースホルダー 5">
            <a:extLst>
              <a:ext uri="{FF2B5EF4-FFF2-40B4-BE49-F238E27FC236}">
                <a16:creationId xmlns:a16="http://schemas.microsoft.com/office/drawing/2014/main" id="{F3FCA94B-D33E-4299-A670-370D427D05E6}"/>
              </a:ext>
            </a:extLst>
          </p:cNvPr>
          <p:cNvSpPr txBox="1">
            <a:spLocks/>
          </p:cNvSpPr>
          <p:nvPr/>
        </p:nvSpPr>
        <p:spPr>
          <a:xfrm>
            <a:off x="1050957" y="2122145"/>
            <a:ext cx="9923881" cy="3376768"/>
          </a:xfrm>
          <a:prstGeom prst="rect">
            <a:avLst/>
          </a:prstGeom>
          <a:ln w="28575">
            <a:solidFill>
              <a:schemeClr val="tx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ja-JP" altLang="en-US" sz="2800" b="1" i="0" dirty="0">
                <a:solidFill>
                  <a:srgbClr val="333333"/>
                </a:solidFill>
                <a:effectLst/>
              </a:rPr>
              <a:t>次の標準反応熱（ｋ</a:t>
            </a:r>
            <a:r>
              <a:rPr lang="en-US" altLang="ja-JP" sz="2800" b="1" i="0" dirty="0">
                <a:solidFill>
                  <a:srgbClr val="333333"/>
                </a:solidFill>
                <a:effectLst/>
              </a:rPr>
              <a:t>J/mol</a:t>
            </a:r>
            <a:r>
              <a:rPr lang="ja-JP" altLang="en-US" sz="2800" b="1" i="0" dirty="0">
                <a:solidFill>
                  <a:srgbClr val="333333"/>
                </a:solidFill>
                <a:effectLst/>
              </a:rPr>
              <a:t>）はいくらか</a:t>
            </a:r>
            <a:endParaRPr lang="en-US" altLang="ja-JP" sz="2800" b="1" i="0" dirty="0">
              <a:solidFill>
                <a:srgbClr val="333333"/>
              </a:solidFill>
              <a:effectLst/>
            </a:endParaRPr>
          </a:p>
          <a:p>
            <a:pPr marL="0" indent="0" algn="l">
              <a:lnSpc>
                <a:spcPct val="110000"/>
              </a:lnSpc>
              <a:buNone/>
            </a:pPr>
            <a:r>
              <a:rPr lang="en-US" altLang="ja-JP" sz="3200" b="0" i="0" dirty="0">
                <a:solidFill>
                  <a:srgbClr val="333333"/>
                </a:solidFill>
                <a:effectLst/>
                <a:latin typeface="Hiragino Kaku Gothic ProN"/>
              </a:rPr>
              <a:t>CO</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a:t>
            </a:r>
            <a:r>
              <a:rPr lang="ja-JP" altLang="en-US" sz="3200" b="0" i="0" dirty="0">
                <a:solidFill>
                  <a:srgbClr val="333333"/>
                </a:solidFill>
                <a:effectLst/>
                <a:latin typeface="Hiragino Kaku Gothic ProN"/>
              </a:rPr>
              <a:t>　</a:t>
            </a:r>
            <a:r>
              <a:rPr lang="en-US" altLang="ja-JP" sz="3200" b="0" i="0" dirty="0">
                <a:solidFill>
                  <a:srgbClr val="333333"/>
                </a:solidFill>
                <a:effectLst/>
                <a:latin typeface="Hiragino Kaku Gothic ProN"/>
              </a:rPr>
              <a:t>1/2O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CO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p>
          <a:p>
            <a:pPr marL="0" indent="0" algn="l">
              <a:lnSpc>
                <a:spcPct val="110000"/>
              </a:lnSpc>
              <a:buNone/>
            </a:pPr>
            <a:r>
              <a:rPr lang="ja-JP" altLang="en-US" sz="3200" b="0" i="0" dirty="0">
                <a:solidFill>
                  <a:srgbClr val="333333"/>
                </a:solidFill>
                <a:effectLst/>
                <a:latin typeface="Hiragino Kaku Gothic ProN"/>
              </a:rPr>
              <a:t>ただし、各成分の標準生成熱は以下のとおりであり、（ｇ）は気体状態を示す</a:t>
            </a:r>
            <a:endParaRPr lang="en-US" altLang="ja-JP" sz="3200" b="0" i="0" dirty="0">
              <a:solidFill>
                <a:srgbClr val="333333"/>
              </a:solidFill>
              <a:effectLst/>
              <a:latin typeface="Hiragino Kaku Gothic ProN"/>
            </a:endParaRPr>
          </a:p>
          <a:p>
            <a:pPr marL="0" indent="0" algn="l">
              <a:lnSpc>
                <a:spcPct val="110000"/>
              </a:lnSpc>
              <a:buNone/>
            </a:pPr>
            <a:endParaRPr lang="ja-JP" altLang="en-US" sz="3200" b="0" i="0" dirty="0">
              <a:solidFill>
                <a:srgbClr val="333333"/>
              </a:solidFill>
              <a:effectLst/>
              <a:latin typeface="Hiragino Kaku Gothic ProN"/>
            </a:endParaRPr>
          </a:p>
          <a:p>
            <a:pPr marL="0" indent="0" algn="l">
              <a:lnSpc>
                <a:spcPct val="110000"/>
              </a:lnSpc>
              <a:buNone/>
            </a:pPr>
            <a:r>
              <a:rPr lang="en-US" altLang="ja-JP" sz="3200" b="0" i="0" dirty="0">
                <a:solidFill>
                  <a:srgbClr val="333333"/>
                </a:solidFill>
                <a:effectLst/>
                <a:latin typeface="Hiragino Kaku Gothic ProN"/>
              </a:rPr>
              <a:t>CO</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110.5</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r>
              <a:rPr lang="ja-JP" altLang="en-US" sz="3200" b="0" i="0" dirty="0">
                <a:solidFill>
                  <a:srgbClr val="333333"/>
                </a:solidFill>
                <a:effectLst/>
                <a:latin typeface="Hiragino Kaku Gothic ProN"/>
              </a:rPr>
              <a:t>　</a:t>
            </a:r>
            <a:r>
              <a:rPr lang="en-US" altLang="ja-JP" sz="3200" b="0" i="0" dirty="0">
                <a:solidFill>
                  <a:srgbClr val="333333"/>
                </a:solidFill>
                <a:effectLst/>
                <a:latin typeface="Hiragino Kaku Gothic ProN"/>
              </a:rPr>
              <a:t>CO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393.5</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br>
              <a:rPr lang="en-US" altLang="ja-JP" sz="3200" b="0" i="0" dirty="0">
                <a:solidFill>
                  <a:srgbClr val="333333"/>
                </a:solidFill>
                <a:effectLst/>
                <a:latin typeface="Hiragino Kaku Gothic ProN"/>
              </a:rPr>
            </a:br>
            <a:r>
              <a:rPr lang="en-US" altLang="ja-JP" sz="3200" b="0" i="0" dirty="0">
                <a:solidFill>
                  <a:srgbClr val="333333"/>
                </a:solidFill>
                <a:effectLst/>
                <a:latin typeface="Hiragino Kaku Gothic ProN"/>
              </a:rPr>
              <a:t>O</a:t>
            </a:r>
            <a:r>
              <a:rPr lang="en-US" altLang="ja-JP" sz="2000" dirty="0">
                <a:solidFill>
                  <a:srgbClr val="333333"/>
                </a:solidFill>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0</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p>
          <a:p>
            <a:pPr marL="0" indent="0">
              <a:buFont typeface="Arial" panose="020B0604020202020204" pitchFamily="34" charset="0"/>
              <a:buNone/>
            </a:pPr>
            <a:endParaRPr lang="ja-JP" altLang="en-US" sz="4400" dirty="0"/>
          </a:p>
        </p:txBody>
      </p:sp>
      <p:sp>
        <p:nvSpPr>
          <p:cNvPr id="12" name="タイトル 1">
            <a:extLst>
              <a:ext uri="{FF2B5EF4-FFF2-40B4-BE49-F238E27FC236}">
                <a16:creationId xmlns:a16="http://schemas.microsoft.com/office/drawing/2014/main" id="{21799679-88F5-4D47-9808-579217FB8DB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BEFC78E2-5FB7-4807-AF38-7078A0329310}"/>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27AE0669-96E9-4507-823B-78540CE4DEB7}"/>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5DBC44B2-9AD3-421C-A5A6-C9A1EBC735E5}"/>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AE35C39-86D2-4FDE-A613-C9F0F022A6CE}"/>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2B40E6DA-86F8-409C-A791-4B496FBB0F51}"/>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E9B6FCA4-55E0-4FD8-A08F-2B12E4DC05B5}"/>
              </a:ext>
            </a:extLst>
          </p:cNvPr>
          <p:cNvSpPr/>
          <p:nvPr/>
        </p:nvSpPr>
        <p:spPr>
          <a:xfrm rot="13518342">
            <a:off x="9427281" y="25745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21B695F0-9EF5-4174-B5E6-8623CE5AB4FF}"/>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46582179-F036-4C17-BC65-33BDE3430F6C}"/>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86AB5B5-0EE0-46D3-B4D8-A522B5BC6740}"/>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94D0364B-7552-419F-9796-AE2C3F63C287}"/>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C785ED44-97A9-4E05-BB89-757BF53D8FD2}"/>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9457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41502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903246" y="1867796"/>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コンテンツ プレースホルダー 5">
            <a:extLst>
              <a:ext uri="{FF2B5EF4-FFF2-40B4-BE49-F238E27FC236}">
                <a16:creationId xmlns:a16="http://schemas.microsoft.com/office/drawing/2014/main" id="{F3FCA94B-D33E-4299-A670-370D427D05E6}"/>
              </a:ext>
            </a:extLst>
          </p:cNvPr>
          <p:cNvSpPr txBox="1">
            <a:spLocks/>
          </p:cNvSpPr>
          <p:nvPr/>
        </p:nvSpPr>
        <p:spPr>
          <a:xfrm>
            <a:off x="1030786" y="1969234"/>
            <a:ext cx="9923881" cy="3376768"/>
          </a:xfrm>
          <a:prstGeom prst="rect">
            <a:avLst/>
          </a:prstGeom>
          <a:ln w="28575">
            <a:solidFill>
              <a:schemeClr val="tx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ja-JP" altLang="en-US" sz="2800" b="1" i="0" dirty="0">
                <a:solidFill>
                  <a:srgbClr val="333333"/>
                </a:solidFill>
                <a:effectLst/>
              </a:rPr>
              <a:t>次の標準反応熱（ｋ</a:t>
            </a:r>
            <a:r>
              <a:rPr lang="en-US" altLang="ja-JP" sz="2800" b="1" i="0" dirty="0">
                <a:solidFill>
                  <a:srgbClr val="333333"/>
                </a:solidFill>
                <a:effectLst/>
              </a:rPr>
              <a:t>J/mol</a:t>
            </a:r>
            <a:r>
              <a:rPr lang="ja-JP" altLang="en-US" sz="2800" b="1" i="0" dirty="0">
                <a:solidFill>
                  <a:srgbClr val="333333"/>
                </a:solidFill>
                <a:effectLst/>
              </a:rPr>
              <a:t>）はいくらか</a:t>
            </a:r>
            <a:endParaRPr lang="en-US" altLang="ja-JP" sz="2800" b="1" i="0" dirty="0">
              <a:solidFill>
                <a:srgbClr val="333333"/>
              </a:solidFill>
              <a:effectLst/>
            </a:endParaRPr>
          </a:p>
          <a:p>
            <a:pPr marL="0" indent="0" algn="l">
              <a:lnSpc>
                <a:spcPct val="110000"/>
              </a:lnSpc>
              <a:buNone/>
            </a:pPr>
            <a:r>
              <a:rPr lang="en-US" altLang="ja-JP" sz="3200" b="0" i="0" dirty="0">
                <a:solidFill>
                  <a:srgbClr val="333333"/>
                </a:solidFill>
                <a:effectLst/>
                <a:latin typeface="Hiragino Kaku Gothic ProN"/>
              </a:rPr>
              <a:t>CO</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a:t>
            </a:r>
            <a:r>
              <a:rPr lang="ja-JP" altLang="en-US" sz="3200" b="0" i="0" dirty="0">
                <a:solidFill>
                  <a:srgbClr val="333333"/>
                </a:solidFill>
                <a:effectLst/>
                <a:latin typeface="Hiragino Kaku Gothic ProN"/>
              </a:rPr>
              <a:t>　</a:t>
            </a:r>
            <a:r>
              <a:rPr lang="en-US" altLang="ja-JP" sz="3200" b="0" i="0" dirty="0">
                <a:solidFill>
                  <a:srgbClr val="333333"/>
                </a:solidFill>
                <a:effectLst/>
                <a:latin typeface="Hiragino Kaku Gothic ProN"/>
              </a:rPr>
              <a:t>1/2O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CO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p>
          <a:p>
            <a:pPr marL="0" indent="0" algn="l">
              <a:lnSpc>
                <a:spcPct val="110000"/>
              </a:lnSpc>
              <a:buNone/>
            </a:pPr>
            <a:r>
              <a:rPr lang="ja-JP" altLang="en-US" sz="3200" b="0" i="0" dirty="0">
                <a:solidFill>
                  <a:srgbClr val="333333"/>
                </a:solidFill>
                <a:effectLst/>
                <a:latin typeface="Hiragino Kaku Gothic ProN"/>
              </a:rPr>
              <a:t>ただし、各成分の標準生成熱は以下のとおりであり、（ｇ）は気体状態を示す</a:t>
            </a:r>
            <a:endParaRPr lang="en-US" altLang="ja-JP" sz="3200" b="0" i="0" dirty="0">
              <a:solidFill>
                <a:srgbClr val="333333"/>
              </a:solidFill>
              <a:effectLst/>
              <a:latin typeface="Hiragino Kaku Gothic ProN"/>
            </a:endParaRPr>
          </a:p>
          <a:p>
            <a:pPr marL="0" indent="0" algn="l">
              <a:lnSpc>
                <a:spcPct val="110000"/>
              </a:lnSpc>
              <a:buNone/>
            </a:pPr>
            <a:endParaRPr lang="ja-JP" altLang="en-US" sz="3200" b="0" i="0" dirty="0">
              <a:solidFill>
                <a:srgbClr val="333333"/>
              </a:solidFill>
              <a:effectLst/>
              <a:latin typeface="Hiragino Kaku Gothic ProN"/>
            </a:endParaRPr>
          </a:p>
          <a:p>
            <a:pPr marL="0" indent="0" algn="l">
              <a:lnSpc>
                <a:spcPct val="110000"/>
              </a:lnSpc>
              <a:buNone/>
            </a:pPr>
            <a:r>
              <a:rPr lang="en-US" altLang="ja-JP" sz="3200" b="0" i="0" dirty="0">
                <a:solidFill>
                  <a:srgbClr val="333333"/>
                </a:solidFill>
                <a:effectLst/>
                <a:latin typeface="Hiragino Kaku Gothic ProN"/>
              </a:rPr>
              <a:t>CO</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110.5</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r>
              <a:rPr lang="ja-JP" altLang="en-US" sz="3200" b="0" i="0" dirty="0">
                <a:solidFill>
                  <a:srgbClr val="333333"/>
                </a:solidFill>
                <a:effectLst/>
                <a:latin typeface="Hiragino Kaku Gothic ProN"/>
              </a:rPr>
              <a:t>　</a:t>
            </a:r>
            <a:r>
              <a:rPr lang="en-US" altLang="ja-JP" sz="3200" b="0" i="0" dirty="0">
                <a:solidFill>
                  <a:srgbClr val="333333"/>
                </a:solidFill>
                <a:effectLst/>
                <a:latin typeface="Hiragino Kaku Gothic ProN"/>
              </a:rPr>
              <a:t>CO</a:t>
            </a:r>
            <a:r>
              <a:rPr lang="en-US" altLang="ja-JP" sz="2000" b="0" i="0" dirty="0">
                <a:solidFill>
                  <a:srgbClr val="333333"/>
                </a:solidFill>
                <a:effectLst/>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393.5</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br>
              <a:rPr lang="en-US" altLang="ja-JP" sz="3200" b="0" i="0" dirty="0">
                <a:solidFill>
                  <a:srgbClr val="333333"/>
                </a:solidFill>
                <a:effectLst/>
                <a:latin typeface="Hiragino Kaku Gothic ProN"/>
              </a:rPr>
            </a:br>
            <a:r>
              <a:rPr lang="en-US" altLang="ja-JP" sz="3200" b="0" i="0" dirty="0">
                <a:solidFill>
                  <a:srgbClr val="333333"/>
                </a:solidFill>
                <a:effectLst/>
                <a:latin typeface="Hiragino Kaku Gothic ProN"/>
              </a:rPr>
              <a:t>O</a:t>
            </a:r>
            <a:r>
              <a:rPr lang="en-US" altLang="ja-JP" sz="2000" dirty="0">
                <a:solidFill>
                  <a:srgbClr val="333333"/>
                </a:solidFill>
                <a:latin typeface="Hiragino Kaku Gothic ProN"/>
              </a:rPr>
              <a:t>2</a:t>
            </a:r>
            <a:r>
              <a:rPr lang="ja-JP" altLang="en-US" sz="3200" b="0" i="0" dirty="0">
                <a:solidFill>
                  <a:srgbClr val="333333"/>
                </a:solidFill>
                <a:effectLst/>
                <a:latin typeface="Hiragino Kaku Gothic ProN"/>
              </a:rPr>
              <a:t>（ｇ）：</a:t>
            </a:r>
            <a:r>
              <a:rPr lang="en-US" altLang="ja-JP" sz="3200" b="0" i="0" dirty="0">
                <a:solidFill>
                  <a:srgbClr val="333333"/>
                </a:solidFill>
                <a:effectLst/>
                <a:latin typeface="Hiragino Kaku Gothic ProN"/>
              </a:rPr>
              <a:t>0</a:t>
            </a:r>
            <a:r>
              <a:rPr lang="ja-JP" altLang="en-US" sz="3200" b="0" i="0" dirty="0">
                <a:solidFill>
                  <a:srgbClr val="333333"/>
                </a:solidFill>
                <a:effectLst/>
                <a:latin typeface="Hiragino Kaku Gothic ProN"/>
              </a:rPr>
              <a:t>ｋ</a:t>
            </a:r>
            <a:r>
              <a:rPr lang="en-US" altLang="ja-JP" sz="3200" b="0" i="0" dirty="0">
                <a:solidFill>
                  <a:srgbClr val="333333"/>
                </a:solidFill>
                <a:effectLst/>
                <a:latin typeface="Hiragino Kaku Gothic ProN"/>
              </a:rPr>
              <a:t>J/mol</a:t>
            </a:r>
          </a:p>
          <a:p>
            <a:pPr marL="0" indent="0">
              <a:buFont typeface="Arial" panose="020B0604020202020204" pitchFamily="34" charset="0"/>
              <a:buNone/>
            </a:pPr>
            <a:endParaRPr lang="ja-JP" altLang="en-US" sz="4400" dirty="0"/>
          </a:p>
        </p:txBody>
      </p:sp>
      <p:sp>
        <p:nvSpPr>
          <p:cNvPr id="8" name="コンテンツ プレースホルダー 5">
            <a:extLst>
              <a:ext uri="{FF2B5EF4-FFF2-40B4-BE49-F238E27FC236}">
                <a16:creationId xmlns:a16="http://schemas.microsoft.com/office/drawing/2014/main" id="{F7AE8F80-EE18-4829-8896-E622D8BC16D0}"/>
              </a:ext>
            </a:extLst>
          </p:cNvPr>
          <p:cNvSpPr txBox="1">
            <a:spLocks/>
          </p:cNvSpPr>
          <p:nvPr/>
        </p:nvSpPr>
        <p:spPr>
          <a:xfrm>
            <a:off x="0" y="5463570"/>
            <a:ext cx="2209755" cy="5847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dirty="0">
                <a:solidFill>
                  <a:schemeClr val="accent1">
                    <a:lumMod val="75000"/>
                  </a:schemeClr>
                </a:solidFill>
                <a:latin typeface="Hiragino Kaku Gothic ProN"/>
              </a:rPr>
              <a:t>計算式</a:t>
            </a:r>
            <a:endParaRPr lang="ja-JP" altLang="en-US" b="1" dirty="0">
              <a:solidFill>
                <a:schemeClr val="accent1">
                  <a:lumMod val="75000"/>
                </a:schemeClr>
              </a:solidFill>
            </a:endParaRPr>
          </a:p>
        </p:txBody>
      </p:sp>
      <p:sp>
        <p:nvSpPr>
          <p:cNvPr id="9" name="コンテンツ プレースホルダー 5">
            <a:extLst>
              <a:ext uri="{FF2B5EF4-FFF2-40B4-BE49-F238E27FC236}">
                <a16:creationId xmlns:a16="http://schemas.microsoft.com/office/drawing/2014/main" id="{B458BCAB-27DF-4B1E-A15E-BE6A65BAFA85}"/>
              </a:ext>
            </a:extLst>
          </p:cNvPr>
          <p:cNvSpPr txBox="1">
            <a:spLocks/>
          </p:cNvSpPr>
          <p:nvPr/>
        </p:nvSpPr>
        <p:spPr>
          <a:xfrm>
            <a:off x="132130" y="5935542"/>
            <a:ext cx="11916995" cy="885318"/>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6200"/>
              </a:lnSpc>
              <a:buNone/>
            </a:pPr>
            <a:r>
              <a:rPr lang="ja-JP" altLang="en-US" sz="3400" i="0" dirty="0">
                <a:solidFill>
                  <a:schemeClr val="accent1">
                    <a:lumMod val="75000"/>
                  </a:schemeClr>
                </a:solidFill>
                <a:effectLst/>
                <a:latin typeface="Hiragino Kaku Gothic ProN"/>
              </a:rPr>
              <a:t>標準反応熱＝右辺の標準生成熱の和ー左辺の標準生成熱の和</a:t>
            </a:r>
            <a:endParaRPr lang="en-US" altLang="ja-JP" sz="3400" i="0" dirty="0">
              <a:solidFill>
                <a:schemeClr val="accent1">
                  <a:lumMod val="75000"/>
                </a:schemeClr>
              </a:solidFill>
              <a:effectLst/>
              <a:latin typeface="Hiragino Kaku Gothic ProN"/>
            </a:endParaRPr>
          </a:p>
        </p:txBody>
      </p:sp>
      <p:sp>
        <p:nvSpPr>
          <p:cNvPr id="12" name="タイトル 1">
            <a:extLst>
              <a:ext uri="{FF2B5EF4-FFF2-40B4-BE49-F238E27FC236}">
                <a16:creationId xmlns:a16="http://schemas.microsoft.com/office/drawing/2014/main" id="{09800F33-7622-4622-8CFE-BD152556E92C}"/>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22C851DD-56E5-4502-84FD-00243EE2E40C}"/>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84032342-97C9-49E9-929A-7952D25D598F}"/>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AF53C661-30AA-46C5-8E1F-DB41BD642627}"/>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C85C1DC-FED6-4A4F-B9A5-5383F3F0DC9C}"/>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2BDE586A-ED60-4153-BEFE-42CF7AF832CD}"/>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FEA6852A-E3DA-47D6-B4DC-9C092E7FF0B2}"/>
              </a:ext>
            </a:extLst>
          </p:cNvPr>
          <p:cNvSpPr/>
          <p:nvPr/>
        </p:nvSpPr>
        <p:spPr>
          <a:xfrm rot="13518342">
            <a:off x="9427281" y="25745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DB5D49E2-2916-48CD-B501-C1CD63390DEA}"/>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53E5C8E-C6CF-4979-BA4E-9FD24E80DC80}"/>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86A711A3-879D-4BA3-9EAB-BC3F38C780D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45000D8E-CA77-461F-8E45-678B89F99F0C}"/>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EA7CE04E-97FF-4CB8-B944-BBEB93D953BE}"/>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18915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A90DCEB-77ED-440A-BC42-7349E475D395}"/>
              </a:ext>
            </a:extLst>
          </p:cNvPr>
          <p:cNvSpPr txBox="1"/>
          <p:nvPr/>
        </p:nvSpPr>
        <p:spPr>
          <a:xfrm>
            <a:off x="264162" y="2563812"/>
            <a:ext cx="10979572" cy="3816429"/>
          </a:xfrm>
          <a:prstGeom prst="rect">
            <a:avLst/>
          </a:prstGeom>
          <a:noFill/>
        </p:spPr>
        <p:txBody>
          <a:bodyPr wrap="square" rtlCol="0">
            <a:spAutoFit/>
          </a:bodyPr>
          <a:lstStyle/>
          <a:p>
            <a:r>
              <a:rPr lang="ja-JP" altLang="en-US" sz="2800" i="0" dirty="0">
                <a:solidFill>
                  <a:schemeClr val="accent1">
                    <a:lumMod val="75000"/>
                  </a:schemeClr>
                </a:solidFill>
                <a:effectLst/>
                <a:latin typeface="メイリオ" panose="020B0604030504040204" pitchFamily="50" charset="-128"/>
                <a:ea typeface="メイリオ" panose="020B0604030504040204" pitchFamily="50" charset="-128"/>
              </a:rPr>
              <a:t>標準反応熱＝右辺の標準生成熱の和ー左辺の標準生成熱の和より</a:t>
            </a:r>
            <a:endParaRPr lang="en-US" altLang="ja-JP" sz="2800" i="0" dirty="0">
              <a:solidFill>
                <a:schemeClr val="accent1">
                  <a:lumMod val="75000"/>
                </a:schemeClr>
              </a:solidFill>
              <a:effectLst/>
              <a:latin typeface="メイリオ" panose="020B0604030504040204" pitchFamily="50" charset="-128"/>
              <a:ea typeface="メイリオ" panose="020B0604030504040204" pitchFamily="50" charset="-128"/>
            </a:endParaRPr>
          </a:p>
          <a:p>
            <a:endParaRPr lang="en-US" altLang="ja-JP" sz="2800" b="0" i="0" dirty="0">
              <a:solidFill>
                <a:srgbClr val="333333"/>
              </a:solidFill>
              <a:effectLst/>
              <a:latin typeface="メイリオ" panose="020B0604030504040204" pitchFamily="50" charset="-128"/>
              <a:ea typeface="メイリオ" panose="020B0604030504040204" pitchFamily="50" charset="-128"/>
            </a:endParaRPr>
          </a:p>
          <a:p>
            <a:r>
              <a:rPr lang="ja-JP" altLang="en-US" sz="2800" b="0" i="0" dirty="0">
                <a:solidFill>
                  <a:srgbClr val="333333"/>
                </a:solidFill>
                <a:effectLst/>
                <a:latin typeface="メイリオ" panose="020B0604030504040204" pitchFamily="50" charset="-128"/>
                <a:ea typeface="メイリオ" panose="020B0604030504040204" pitchFamily="50" charset="-128"/>
              </a:rPr>
              <a:t>標準</a:t>
            </a:r>
            <a:r>
              <a:rPr lang="zh-TW" altLang="en-US" sz="2800" b="0" i="0" dirty="0">
                <a:solidFill>
                  <a:srgbClr val="333333"/>
                </a:solidFill>
                <a:effectLst/>
                <a:latin typeface="メイリオ" panose="020B0604030504040204" pitchFamily="50" charset="-128"/>
                <a:ea typeface="メイリオ" panose="020B0604030504040204" pitchFamily="50" charset="-128"/>
              </a:rPr>
              <a:t>反応熱＝</a:t>
            </a:r>
            <a:r>
              <a:rPr lang="en-US" altLang="zh-TW" sz="2800" b="0" i="0" dirty="0">
                <a:solidFill>
                  <a:srgbClr val="333333"/>
                </a:solidFill>
                <a:effectLst/>
                <a:latin typeface="メイリオ" panose="020B0604030504040204" pitchFamily="50" charset="-128"/>
                <a:ea typeface="メイリオ" panose="020B0604030504040204" pitchFamily="50" charset="-128"/>
              </a:rPr>
              <a:t>-395.5</a:t>
            </a:r>
            <a:r>
              <a:rPr lang="zh-TW" altLang="en-US" sz="2800" b="0" i="0" dirty="0">
                <a:solidFill>
                  <a:srgbClr val="333333"/>
                </a:solidFill>
                <a:effectLst/>
                <a:latin typeface="メイリオ" panose="020B0604030504040204" pitchFamily="50" charset="-128"/>
                <a:ea typeface="メイリオ" panose="020B0604030504040204" pitchFamily="50" charset="-128"/>
              </a:rPr>
              <a:t>－（</a:t>
            </a:r>
            <a:r>
              <a:rPr lang="en-US" altLang="zh-TW" sz="2800" b="0" i="0" dirty="0">
                <a:solidFill>
                  <a:srgbClr val="333333"/>
                </a:solidFill>
                <a:effectLst/>
                <a:latin typeface="メイリオ" panose="020B0604030504040204" pitchFamily="50" charset="-128"/>
                <a:ea typeface="メイリオ" panose="020B0604030504040204" pitchFamily="50" charset="-128"/>
              </a:rPr>
              <a:t>-110.5+0.5×0</a:t>
            </a:r>
            <a:r>
              <a:rPr lang="zh-TW" altLang="en-US" sz="2800" b="0" i="0" dirty="0">
                <a:solidFill>
                  <a:srgbClr val="333333"/>
                </a:solidFill>
                <a:effectLst/>
                <a:latin typeface="メイリオ" panose="020B0604030504040204" pitchFamily="50" charset="-128"/>
                <a:ea typeface="メイリオ" panose="020B0604030504040204" pitchFamily="50" charset="-128"/>
              </a:rPr>
              <a:t>）</a:t>
            </a:r>
            <a:br>
              <a:rPr lang="zh-TW" altLang="en-US" sz="2800" dirty="0">
                <a:latin typeface="メイリオ" panose="020B0604030504040204" pitchFamily="50" charset="-128"/>
                <a:ea typeface="メイリオ" panose="020B0604030504040204" pitchFamily="50" charset="-128"/>
              </a:rPr>
            </a:br>
            <a:endParaRPr lang="en-US" altLang="zh-TW" sz="2800" dirty="0">
              <a:latin typeface="メイリオ" panose="020B0604030504040204" pitchFamily="50" charset="-128"/>
              <a:ea typeface="メイリオ" panose="020B0604030504040204" pitchFamily="50" charset="-128"/>
            </a:endParaRPr>
          </a:p>
          <a:p>
            <a:r>
              <a:rPr lang="zh-TW" altLang="en-US" sz="2800" b="0" i="0" dirty="0">
                <a:solidFill>
                  <a:srgbClr val="333333"/>
                </a:solidFill>
                <a:effectLst/>
                <a:latin typeface="メイリオ" panose="020B0604030504040204" pitchFamily="50" charset="-128"/>
                <a:ea typeface="メイリオ" panose="020B0604030504040204" pitchFamily="50" charset="-128"/>
              </a:rPr>
              <a:t>＝</a:t>
            </a:r>
            <a:r>
              <a:rPr lang="en-US" altLang="zh-TW" sz="2800" b="0" i="0" dirty="0">
                <a:solidFill>
                  <a:srgbClr val="333333"/>
                </a:solidFill>
                <a:effectLst/>
                <a:latin typeface="メイリオ" panose="020B0604030504040204" pitchFamily="50" charset="-128"/>
                <a:ea typeface="メイリオ" panose="020B0604030504040204" pitchFamily="50" charset="-128"/>
              </a:rPr>
              <a:t>-395.5+110.5</a:t>
            </a:r>
            <a:br>
              <a:rPr lang="zh-TW" altLang="en-US" sz="2800" dirty="0">
                <a:latin typeface="メイリオ" panose="020B0604030504040204" pitchFamily="50" charset="-128"/>
                <a:ea typeface="メイリオ" panose="020B0604030504040204" pitchFamily="50" charset="-128"/>
              </a:rPr>
            </a:br>
            <a:endParaRPr lang="en-US" altLang="zh-TW" sz="2800" dirty="0">
              <a:latin typeface="メイリオ" panose="020B0604030504040204" pitchFamily="50" charset="-128"/>
              <a:ea typeface="メイリオ" panose="020B0604030504040204" pitchFamily="50" charset="-128"/>
            </a:endParaRPr>
          </a:p>
          <a:p>
            <a:r>
              <a:rPr lang="zh-TW" altLang="en-US" sz="2800" b="0" i="0" dirty="0">
                <a:solidFill>
                  <a:srgbClr val="333333"/>
                </a:solidFill>
                <a:effectLst/>
                <a:latin typeface="メイリオ" panose="020B0604030504040204" pitchFamily="50" charset="-128"/>
                <a:ea typeface="メイリオ" panose="020B0604030504040204" pitchFamily="50" charset="-128"/>
              </a:rPr>
              <a:t>＝</a:t>
            </a:r>
            <a:r>
              <a:rPr lang="en-US" altLang="zh-TW" sz="2800" b="1" i="0" u="sng" dirty="0">
                <a:solidFill>
                  <a:srgbClr val="FFC000"/>
                </a:solidFill>
                <a:effectLst/>
                <a:latin typeface="メイリオ" panose="020B0604030504040204" pitchFamily="50" charset="-128"/>
                <a:ea typeface="メイリオ" panose="020B0604030504040204" pitchFamily="50" charset="-128"/>
              </a:rPr>
              <a:t>–283</a:t>
            </a:r>
            <a:r>
              <a:rPr lang="zh-TW" altLang="en-US" sz="2800" b="1" i="0" u="sng" dirty="0">
                <a:solidFill>
                  <a:srgbClr val="FFC000"/>
                </a:solidFill>
                <a:effectLst/>
                <a:latin typeface="メイリオ" panose="020B0604030504040204" pitchFamily="50" charset="-128"/>
                <a:ea typeface="メイリオ" panose="020B0604030504040204" pitchFamily="50" charset="-128"/>
              </a:rPr>
              <a:t>ｋ</a:t>
            </a:r>
            <a:r>
              <a:rPr lang="en-US" altLang="zh-TW" sz="2800" b="1" i="0" u="sng" dirty="0">
                <a:solidFill>
                  <a:srgbClr val="FFC000"/>
                </a:solidFill>
                <a:effectLst/>
                <a:latin typeface="メイリオ" panose="020B0604030504040204" pitchFamily="50" charset="-128"/>
                <a:ea typeface="メイリオ" panose="020B0604030504040204" pitchFamily="50" charset="-128"/>
              </a:rPr>
              <a:t>J/mol</a:t>
            </a:r>
            <a:endParaRPr lang="en-US" altLang="ja-JP" sz="2800" i="0" u="sng" dirty="0">
              <a:solidFill>
                <a:srgbClr val="FFC000"/>
              </a:solidFill>
              <a:effectLst/>
              <a:latin typeface="メイリオ" panose="020B0604030504040204" pitchFamily="50" charset="-128"/>
              <a:ea typeface="メイリオ" panose="020B0604030504040204" pitchFamily="50" charset="-128"/>
            </a:endParaRPr>
          </a:p>
          <a:p>
            <a:endParaRPr lang="en-US" altLang="ja-JP" sz="2800" i="0" dirty="0">
              <a:solidFill>
                <a:schemeClr val="accent1">
                  <a:lumMod val="75000"/>
                </a:schemeClr>
              </a:solidFill>
              <a:effectLst/>
              <a:latin typeface="Hiragino Kaku Gothic ProN"/>
            </a:endParaRPr>
          </a:p>
          <a:p>
            <a:endParaRPr kumimoji="1" lang="ja-JP" altLang="en-US" dirty="0"/>
          </a:p>
        </p:txBody>
      </p:sp>
      <p:sp>
        <p:nvSpPr>
          <p:cNvPr id="12" name="タイトル 1">
            <a:extLst>
              <a:ext uri="{FF2B5EF4-FFF2-40B4-BE49-F238E27FC236}">
                <a16:creationId xmlns:a16="http://schemas.microsoft.com/office/drawing/2014/main" id="{B9A7AC17-FB22-4A5E-B326-594D28151269}"/>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EB4BFE85-3327-4728-ACD3-C882D42620CF}"/>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B127CD2B-948E-49C7-B345-AC1245655AE1}"/>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DCFA9541-5D39-4755-BA06-71444B6C2454}"/>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85BA6663-3EBF-42B2-A00A-E6AB3034F2C2}"/>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719B5FB0-9669-45B1-B09C-419182D0A9C1}"/>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C3A8B7F9-1C4D-4FE3-89B2-A81A6E92F053}"/>
              </a:ext>
            </a:extLst>
          </p:cNvPr>
          <p:cNvSpPr/>
          <p:nvPr/>
        </p:nvSpPr>
        <p:spPr>
          <a:xfrm rot="13518342">
            <a:off x="9427281" y="25745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7FCE73AB-9171-49E1-877B-B9B2B3DCD8CC}"/>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09576CE-6D1E-4921-B96A-A3AF4114C77E}"/>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4D7AA16A-B153-4074-8748-24CEEF1216B8}"/>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DA203E19-6651-4D0F-87DC-7433D35BDD5A}"/>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1D62928C-756E-4744-A64C-4A7AA1E6C5D6}"/>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23885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4365879" y="1141809"/>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化学平衡</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271214" y="1189937"/>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2041072754"/>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4A8EAC19-AFED-41BE-9594-00D57B95C52E}"/>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E1BBAC52-84C4-4CA3-A972-F17D2B253B15}"/>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1A5463CF-DDF8-4727-9174-D0584A152824}"/>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CFE4D388-8C48-49F6-BD2A-EBDFD9B1A73C}"/>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283698A-BE18-45F4-956D-1F219C9079E7}"/>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471DA2C7-92D8-45FE-9E27-7AE7600CE83E}"/>
              </a:ext>
            </a:extLst>
          </p:cNvPr>
          <p:cNvSpPr/>
          <p:nvPr/>
        </p:nvSpPr>
        <p:spPr>
          <a:xfrm rot="13518342">
            <a:off x="9719653"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1F80CAC2-9A28-4CEB-912B-E592AB1D8BDE}"/>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98110E58-AD20-4997-9ADE-EA3792711F82}"/>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829738F7-FBC2-498A-9D37-1CAABDF77E74}"/>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FBDBC0E5-7816-459D-96E8-6C9CBA1B903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CF7ED6F-7426-4572-AFD5-36C16CB385D1}"/>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3BA407D5-2246-4854-8BF5-A40155DF9E1B}"/>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93095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6FF29CA-4A80-4FAA-8297-658DA3B64393}"/>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化学平衡</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847A57E-41E9-42F2-872E-2F54059951B1}"/>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5">
            <a:extLst>
              <a:ext uri="{FF2B5EF4-FFF2-40B4-BE49-F238E27FC236}">
                <a16:creationId xmlns:a16="http://schemas.microsoft.com/office/drawing/2014/main" id="{29F2FB26-BF0A-4B97-BCB8-102C04E1C38D}"/>
              </a:ext>
            </a:extLst>
          </p:cNvPr>
          <p:cNvSpPr txBox="1">
            <a:spLocks/>
          </p:cNvSpPr>
          <p:nvPr/>
        </p:nvSpPr>
        <p:spPr>
          <a:xfrm>
            <a:off x="-27388" y="2196211"/>
            <a:ext cx="12246775" cy="14184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i="0" dirty="0">
                <a:solidFill>
                  <a:srgbClr val="333333"/>
                </a:solidFill>
                <a:effectLst/>
                <a:latin typeface="Hiragino Kaku Gothic ProN"/>
              </a:rPr>
              <a:t>可逆反応において、</a:t>
            </a:r>
            <a:endParaRPr lang="en-US" altLang="ja-JP" sz="3600" i="0" dirty="0">
              <a:solidFill>
                <a:srgbClr val="333333"/>
              </a:solidFill>
              <a:effectLst/>
              <a:latin typeface="Hiragino Kaku Gothic ProN"/>
            </a:endParaRPr>
          </a:p>
          <a:p>
            <a:pPr marL="0" indent="0" algn="l">
              <a:buNone/>
            </a:pPr>
            <a:r>
              <a:rPr lang="ja-JP" altLang="en-US" sz="3600" dirty="0">
                <a:solidFill>
                  <a:srgbClr val="333333"/>
                </a:solidFill>
                <a:latin typeface="Hiragino Kaku Gothic ProN"/>
              </a:rPr>
              <a:t>　　　　　</a:t>
            </a:r>
            <a:r>
              <a:rPr lang="ja-JP" altLang="en-US" sz="3600" i="0" dirty="0">
                <a:solidFill>
                  <a:srgbClr val="333333"/>
                </a:solidFill>
                <a:effectLst/>
                <a:latin typeface="Hiragino Kaku Gothic ProN"/>
              </a:rPr>
              <a:t>順方向と逆方向の</a:t>
            </a:r>
            <a:r>
              <a:rPr lang="ja-JP" altLang="en-US" sz="3600" b="1" i="0" u="sng" dirty="0">
                <a:solidFill>
                  <a:srgbClr val="FFC000"/>
                </a:solidFill>
                <a:effectLst/>
                <a:latin typeface="Hiragino Kaku Gothic ProN"/>
              </a:rPr>
              <a:t>反応速度が等しく</a:t>
            </a:r>
            <a:r>
              <a:rPr lang="ja-JP" altLang="en-US" sz="3600" i="0" dirty="0">
                <a:solidFill>
                  <a:srgbClr val="333333"/>
                </a:solidFill>
                <a:effectLst/>
                <a:latin typeface="Hiragino Kaku Gothic ProN"/>
              </a:rPr>
              <a:t>なった状態</a:t>
            </a:r>
            <a:endParaRPr lang="en-US" altLang="ja-JP" sz="4800" i="0" u="sng" dirty="0">
              <a:solidFill>
                <a:srgbClr val="EAB200"/>
              </a:solidFill>
              <a:effectLst/>
              <a:latin typeface="Hiragino Kaku Gothic ProN"/>
            </a:endParaRPr>
          </a:p>
          <a:p>
            <a:pPr marL="0" indent="0" algn="l">
              <a:buNone/>
            </a:pPr>
            <a:endParaRPr lang="en-US" altLang="ja-JP" sz="4000" i="0" dirty="0">
              <a:effectLst/>
              <a:latin typeface="Hiragino Kaku Gothic ProN"/>
            </a:endParaRPr>
          </a:p>
          <a:p>
            <a:pPr marL="0" indent="0" algn="l">
              <a:buNone/>
            </a:pPr>
            <a:endParaRPr lang="en-US" altLang="ja-JP" sz="4000" i="0" dirty="0">
              <a:effectLst/>
              <a:latin typeface="Hiragino Kaku Gothic ProN"/>
            </a:endParaRPr>
          </a:p>
          <a:p>
            <a:pPr marL="0" indent="0" algn="l">
              <a:buNone/>
            </a:pPr>
            <a:endParaRPr lang="en-US" altLang="ja-JP" sz="4000" i="0" dirty="0">
              <a:effectLst/>
              <a:latin typeface="Hiragino Kaku Gothic ProN"/>
            </a:endParaRPr>
          </a:p>
          <a:p>
            <a:pPr marL="0" indent="0" algn="l">
              <a:buNone/>
            </a:pPr>
            <a:endParaRPr lang="ja-JP" altLang="en-US" sz="1050" i="0" dirty="0">
              <a:effectLst/>
              <a:latin typeface="Hiragino Kaku Gothic ProN"/>
            </a:endParaRPr>
          </a:p>
          <a:p>
            <a:pPr marL="0" indent="0">
              <a:buFont typeface="Arial" panose="020B0604020202020204" pitchFamily="34" charset="0"/>
              <a:buNone/>
            </a:pPr>
            <a:endParaRPr lang="ja-JP" altLang="en-US" sz="3200" dirty="0"/>
          </a:p>
        </p:txBody>
      </p:sp>
      <p:sp>
        <p:nvSpPr>
          <p:cNvPr id="6" name="コンテンツ プレースホルダー 5">
            <a:extLst>
              <a:ext uri="{FF2B5EF4-FFF2-40B4-BE49-F238E27FC236}">
                <a16:creationId xmlns:a16="http://schemas.microsoft.com/office/drawing/2014/main" id="{CF35A5AB-1D22-4F5C-9B07-7F32EB45A6C6}"/>
              </a:ext>
            </a:extLst>
          </p:cNvPr>
          <p:cNvSpPr txBox="1">
            <a:spLocks/>
          </p:cNvSpPr>
          <p:nvPr/>
        </p:nvSpPr>
        <p:spPr>
          <a:xfrm>
            <a:off x="690114" y="3979449"/>
            <a:ext cx="10075653" cy="12127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en-US" altLang="ja-JP" sz="4400" b="1" i="0" dirty="0">
                <a:solidFill>
                  <a:srgbClr val="333333"/>
                </a:solidFill>
                <a:effectLst/>
              </a:rPr>
              <a:t>CO</a:t>
            </a:r>
            <a:r>
              <a:rPr lang="ja-JP" altLang="en-US" sz="4400" b="1" i="0" dirty="0">
                <a:solidFill>
                  <a:srgbClr val="333333"/>
                </a:solidFill>
                <a:effectLst/>
              </a:rPr>
              <a:t>　</a:t>
            </a:r>
            <a:r>
              <a:rPr lang="en-US" altLang="ja-JP" sz="4400" b="1" i="0" dirty="0">
                <a:solidFill>
                  <a:srgbClr val="333333"/>
                </a:solidFill>
                <a:effectLst/>
              </a:rPr>
              <a:t>+</a:t>
            </a:r>
            <a:r>
              <a:rPr lang="ja-JP" altLang="en-US" sz="4400" b="1" i="0" dirty="0">
                <a:solidFill>
                  <a:srgbClr val="333333"/>
                </a:solidFill>
                <a:effectLst/>
              </a:rPr>
              <a:t>　</a:t>
            </a:r>
            <a:r>
              <a:rPr lang="en-US" altLang="ja-JP" sz="4400" b="1" i="0" dirty="0">
                <a:solidFill>
                  <a:srgbClr val="333333"/>
                </a:solidFill>
                <a:effectLst/>
              </a:rPr>
              <a:t>H</a:t>
            </a:r>
            <a:r>
              <a:rPr lang="en-US" altLang="ja-JP" b="1" i="0" dirty="0">
                <a:solidFill>
                  <a:srgbClr val="333333"/>
                </a:solidFill>
                <a:effectLst/>
              </a:rPr>
              <a:t>2</a:t>
            </a:r>
            <a:r>
              <a:rPr lang="en-US" altLang="ja-JP" sz="4400" b="1" i="0" dirty="0">
                <a:solidFill>
                  <a:srgbClr val="333333"/>
                </a:solidFill>
                <a:effectLst/>
              </a:rPr>
              <a:t>O</a:t>
            </a:r>
            <a:r>
              <a:rPr lang="ja-JP" altLang="en-US" sz="4400" b="1" i="0" dirty="0">
                <a:solidFill>
                  <a:srgbClr val="333333"/>
                </a:solidFill>
                <a:effectLst/>
              </a:rPr>
              <a:t>　　　　</a:t>
            </a:r>
            <a:r>
              <a:rPr lang="en-US" altLang="ja-JP" sz="4400" b="1" i="0" dirty="0">
                <a:solidFill>
                  <a:srgbClr val="333333"/>
                </a:solidFill>
                <a:effectLst/>
              </a:rPr>
              <a:t>CO</a:t>
            </a:r>
            <a:r>
              <a:rPr lang="en-US" altLang="ja-JP" b="1" i="0" dirty="0">
                <a:solidFill>
                  <a:srgbClr val="333333"/>
                </a:solidFill>
                <a:effectLst/>
              </a:rPr>
              <a:t>2</a:t>
            </a:r>
            <a:r>
              <a:rPr lang="ja-JP" altLang="en-US" sz="4400" b="1" i="0" dirty="0">
                <a:solidFill>
                  <a:srgbClr val="333333"/>
                </a:solidFill>
                <a:effectLst/>
              </a:rPr>
              <a:t>　</a:t>
            </a:r>
            <a:r>
              <a:rPr lang="en-US" altLang="ja-JP" sz="4400" b="1" i="0" dirty="0">
                <a:solidFill>
                  <a:srgbClr val="333333"/>
                </a:solidFill>
                <a:effectLst/>
              </a:rPr>
              <a:t>+</a:t>
            </a:r>
            <a:r>
              <a:rPr lang="ja-JP" altLang="en-US" sz="4400" b="1" i="0" dirty="0">
                <a:solidFill>
                  <a:srgbClr val="333333"/>
                </a:solidFill>
                <a:effectLst/>
              </a:rPr>
              <a:t>　</a:t>
            </a:r>
            <a:r>
              <a:rPr lang="en-US" altLang="ja-JP" sz="4400" b="1" i="0" dirty="0">
                <a:solidFill>
                  <a:srgbClr val="333333"/>
                </a:solidFill>
                <a:effectLst/>
              </a:rPr>
              <a:t>H</a:t>
            </a:r>
            <a:r>
              <a:rPr lang="en-US" altLang="ja-JP" b="1" i="0" dirty="0">
                <a:solidFill>
                  <a:srgbClr val="333333"/>
                </a:solidFill>
                <a:effectLst/>
              </a:rPr>
              <a:t>2</a:t>
            </a:r>
            <a:endParaRPr lang="ja-JP" altLang="en-US" sz="4800" b="1" dirty="0"/>
          </a:p>
        </p:txBody>
      </p:sp>
      <p:sp>
        <p:nvSpPr>
          <p:cNvPr id="7" name="矢印: 右 6">
            <a:extLst>
              <a:ext uri="{FF2B5EF4-FFF2-40B4-BE49-F238E27FC236}">
                <a16:creationId xmlns:a16="http://schemas.microsoft.com/office/drawing/2014/main" id="{C60D089A-7402-4FC2-99A3-FCB8D1A8DFA9}"/>
              </a:ext>
            </a:extLst>
          </p:cNvPr>
          <p:cNvSpPr/>
          <p:nvPr/>
        </p:nvSpPr>
        <p:spPr>
          <a:xfrm>
            <a:off x="4804914" y="3858154"/>
            <a:ext cx="1380226" cy="345057"/>
          </a:xfrm>
          <a:prstGeom prst="rightArrow">
            <a:avLst/>
          </a:prstGeom>
          <a:solidFill>
            <a:srgbClr val="D4DFF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右 7">
            <a:extLst>
              <a:ext uri="{FF2B5EF4-FFF2-40B4-BE49-F238E27FC236}">
                <a16:creationId xmlns:a16="http://schemas.microsoft.com/office/drawing/2014/main" id="{ADAEE1D8-2132-4591-A392-91E3F3F64E26}"/>
              </a:ext>
            </a:extLst>
          </p:cNvPr>
          <p:cNvSpPr/>
          <p:nvPr/>
        </p:nvSpPr>
        <p:spPr>
          <a:xfrm rot="10800000">
            <a:off x="4804914" y="4360281"/>
            <a:ext cx="1380226" cy="345057"/>
          </a:xfrm>
          <a:prstGeom prst="rightArrow">
            <a:avLst/>
          </a:prstGeom>
          <a:solidFill>
            <a:srgbClr val="D4DFF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23A68408-8F5D-4907-90E9-ECD6AE8BD99D}"/>
              </a:ext>
            </a:extLst>
          </p:cNvPr>
          <p:cNvSpPr txBox="1">
            <a:spLocks/>
          </p:cNvSpPr>
          <p:nvPr/>
        </p:nvSpPr>
        <p:spPr>
          <a:xfrm>
            <a:off x="468560" y="5557012"/>
            <a:ext cx="10728527" cy="562556"/>
          </a:xfrm>
          <a:prstGeom prst="rect">
            <a:avLst/>
          </a:prstGeom>
          <a:solidFill>
            <a:srgbClr val="F1F3F6"/>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i="0" dirty="0">
                <a:effectLst/>
                <a:latin typeface="Hiragino Kaku Gothic ProN"/>
              </a:rPr>
              <a:t>平衡時に反応物と生成物の構成比が見かけ上変化しない</a:t>
            </a:r>
          </a:p>
          <a:p>
            <a:pPr marL="0" indent="0" algn="l">
              <a:buNone/>
            </a:pPr>
            <a:endParaRPr lang="en-US" altLang="ja-JP" sz="3600" i="0" dirty="0">
              <a:effectLst/>
              <a:latin typeface="Hiragino Kaku Gothic ProN"/>
            </a:endParaRPr>
          </a:p>
          <a:p>
            <a:pPr marL="0" indent="0" algn="l">
              <a:buNone/>
            </a:pPr>
            <a:endParaRPr lang="en-US" altLang="ja-JP" sz="3600" i="0" dirty="0">
              <a:effectLst/>
              <a:latin typeface="Hiragino Kaku Gothic ProN"/>
            </a:endParaRPr>
          </a:p>
          <a:p>
            <a:pPr marL="0" indent="0" algn="l">
              <a:buNone/>
            </a:pPr>
            <a:endParaRPr lang="en-US" altLang="ja-JP" sz="3600" i="0" dirty="0">
              <a:effectLst/>
              <a:latin typeface="Hiragino Kaku Gothic ProN"/>
            </a:endParaRPr>
          </a:p>
          <a:p>
            <a:pPr marL="0" indent="0" algn="l">
              <a:buNone/>
            </a:pPr>
            <a:endParaRPr lang="ja-JP" altLang="en-US" sz="1000" i="0" dirty="0">
              <a:effectLst/>
              <a:latin typeface="Hiragino Kaku Gothic ProN"/>
            </a:endParaRPr>
          </a:p>
          <a:p>
            <a:pPr marL="0" indent="0">
              <a:buFont typeface="Arial" panose="020B0604020202020204" pitchFamily="34" charset="0"/>
              <a:buNone/>
            </a:pPr>
            <a:endParaRPr lang="ja-JP" altLang="en-US" dirty="0"/>
          </a:p>
        </p:txBody>
      </p:sp>
      <p:sp>
        <p:nvSpPr>
          <p:cNvPr id="12" name="タイトル 1">
            <a:extLst>
              <a:ext uri="{FF2B5EF4-FFF2-40B4-BE49-F238E27FC236}">
                <a16:creationId xmlns:a16="http://schemas.microsoft.com/office/drawing/2014/main" id="{BBE6DE7A-EC5A-4512-B5DD-20D82990EEAF}"/>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206E6EB5-5E0A-4597-B5D8-B1E6EE5A76F8}"/>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3DB57018-75C4-4EFC-8C45-AF24CDB23FDA}"/>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E4B11580-CFAB-4480-8299-D6A4F979E880}"/>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50268ACD-993F-4575-90DE-4F4E54C49BED}"/>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C302AAF2-7FD4-41C5-9C45-DC32CF1009DF}"/>
              </a:ext>
            </a:extLst>
          </p:cNvPr>
          <p:cNvSpPr/>
          <p:nvPr/>
        </p:nvSpPr>
        <p:spPr>
          <a:xfrm rot="13518342">
            <a:off x="9719653"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C86A1A40-94A1-4563-9DC6-E13B9B0F7A35}"/>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17F00396-11A2-4BA6-9CF0-7186036DAB07}"/>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E1C7F163-810A-42D4-9999-0233396CF068}"/>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712A2188-C378-4E56-B76D-DD86C0CBEC4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A52B5F2E-C7E2-499E-A4BC-9BA90439C1C6}"/>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8C360792-E851-4AF2-9FBF-05E402C5EA6E}"/>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817137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化学平衡</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A90DCEB-77ED-440A-BC42-7349E475D395}"/>
              </a:ext>
            </a:extLst>
          </p:cNvPr>
          <p:cNvSpPr txBox="1"/>
          <p:nvPr/>
        </p:nvSpPr>
        <p:spPr>
          <a:xfrm>
            <a:off x="453815" y="2981136"/>
            <a:ext cx="11738185" cy="1908215"/>
          </a:xfrm>
          <a:prstGeom prst="rect">
            <a:avLst/>
          </a:prstGeom>
          <a:noFill/>
        </p:spPr>
        <p:txBody>
          <a:bodyPr wrap="square" rtlCol="0">
            <a:spAutoFit/>
          </a:bodyPr>
          <a:lstStyle/>
          <a:p>
            <a:pPr marL="0" indent="0" algn="l">
              <a:buNone/>
            </a:pPr>
            <a:r>
              <a:rPr lang="ja-JP" altLang="en-US" sz="3600" i="0" dirty="0">
                <a:effectLst/>
                <a:latin typeface="メイリオ" panose="020B0604030504040204" pitchFamily="50" charset="-128"/>
                <a:ea typeface="メイリオ" panose="020B0604030504040204" pitchFamily="50" charset="-128"/>
              </a:rPr>
              <a:t>反応の平衡時には、順方向の反応速度と</a:t>
            </a:r>
            <a:endParaRPr lang="en-US" altLang="ja-JP" sz="3600" i="0" dirty="0">
              <a:effectLst/>
              <a:latin typeface="メイリオ" panose="020B0604030504040204" pitchFamily="50" charset="-128"/>
              <a:ea typeface="メイリオ" panose="020B0604030504040204" pitchFamily="50" charset="-128"/>
            </a:endParaRPr>
          </a:p>
          <a:p>
            <a:pPr marL="0" indent="0" algn="l">
              <a:buNone/>
            </a:pPr>
            <a:r>
              <a:rPr lang="ja-JP" altLang="en-US" sz="3600" i="0" dirty="0">
                <a:effectLst/>
                <a:latin typeface="メイリオ" panose="020B0604030504040204" pitchFamily="50" charset="-128"/>
                <a:ea typeface="メイリオ" panose="020B0604030504040204" pitchFamily="50" charset="-128"/>
              </a:rPr>
              <a:t>　　　　　　　　　　　　逆方向の反応速度は等しい</a:t>
            </a:r>
            <a:endParaRPr lang="en-US" altLang="ja-JP" sz="3600" i="0" dirty="0">
              <a:effectLst/>
              <a:latin typeface="メイリオ" panose="020B0604030504040204" pitchFamily="50" charset="-128"/>
              <a:ea typeface="メイリオ" panose="020B0604030504040204" pitchFamily="50" charset="-128"/>
            </a:endParaRPr>
          </a:p>
          <a:p>
            <a:endParaRPr lang="en-US" altLang="ja-JP" sz="2800" i="0" dirty="0">
              <a:solidFill>
                <a:schemeClr val="accent1">
                  <a:lumMod val="75000"/>
                </a:schemeClr>
              </a:solidFill>
              <a:effectLst/>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p>
        </p:txBody>
      </p:sp>
      <p:sp>
        <p:nvSpPr>
          <p:cNvPr id="8" name="正方形/長方形 7">
            <a:extLst>
              <a:ext uri="{FF2B5EF4-FFF2-40B4-BE49-F238E27FC236}">
                <a16:creationId xmlns:a16="http://schemas.microsoft.com/office/drawing/2014/main" id="{13F1EC0A-2AE1-470C-9328-D98152323658}"/>
              </a:ext>
            </a:extLst>
          </p:cNvPr>
          <p:cNvSpPr/>
          <p:nvPr/>
        </p:nvSpPr>
        <p:spPr>
          <a:xfrm>
            <a:off x="10140875" y="3567360"/>
            <a:ext cx="1468618" cy="532200"/>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142B9928-01CD-43D7-B877-599C8C655E42}"/>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6384584A-E7FD-4DEB-A805-7DDDE3069AEC}"/>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714DC0F8-CF5E-4F5D-83B3-05F5987F9867}"/>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D08602FF-B924-4B7E-8B31-14AC9F7499AE}"/>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E717F5D6-8102-474F-B4D3-BCC55C6F6525}"/>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406D9549-1416-43F9-BF3E-1FA1AA63589A}"/>
              </a:ext>
            </a:extLst>
          </p:cNvPr>
          <p:cNvSpPr/>
          <p:nvPr/>
        </p:nvSpPr>
        <p:spPr>
          <a:xfrm rot="13518342">
            <a:off x="9719653"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E77D675E-619B-424C-B9E9-8C83BD46FEEE}"/>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CE62377D-44EA-4977-B39E-4185394B2001}"/>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69DA8094-6C11-44C3-BFAB-23E04A44915B}"/>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7F1213FC-4CC4-4F33-B8D4-201280A93BA9}"/>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003DD13E-3BBC-4624-ADB1-5B1C307BF9B9}"/>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43B3AC94-24E6-4AC4-AB75-D26D8FC35BAA}"/>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13787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3595858" y="1141809"/>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3501193" y="1189937"/>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4137484508"/>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u="none"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40DE3299-D714-4656-91FE-44F1ED3D84D3}"/>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398740CD-9AF4-4314-95E4-0330FC34EE2B}"/>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C775AC70-B145-48E7-B9E9-3C46AA06C12A}"/>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F7D0405F-E142-4AFB-88F0-00D16E1A4784}"/>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6AF92D2-9D60-4E46-BA12-AB4469EDF9E4}"/>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D0DDF06-D507-4D40-BBF9-F0B29BECB3D6}"/>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A4AEEB99-3852-45E6-BEFA-F7DCFBA473C7}"/>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D78B795F-38C9-456A-B30C-B02477DD5625}"/>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91D03483-D755-4370-A750-658CB59F271D}"/>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600DF230-0AFD-4E4F-8D4A-2B9C8ED59AB2}"/>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EDC158EA-9B34-47DC-B8FF-BFA8CB93444E}"/>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3D300CDF-F294-4623-BC64-9AB45042A077}"/>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247666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四角形: 角を丸くする 12">
            <a:extLst>
              <a:ext uri="{FF2B5EF4-FFF2-40B4-BE49-F238E27FC236}">
                <a16:creationId xmlns:a16="http://schemas.microsoft.com/office/drawing/2014/main" id="{29447C4F-A00D-4D32-B03D-CA0299F6D839}"/>
              </a:ext>
            </a:extLst>
          </p:cNvPr>
          <p:cNvSpPr/>
          <p:nvPr/>
        </p:nvSpPr>
        <p:spPr>
          <a:xfrm>
            <a:off x="4188758" y="5295691"/>
            <a:ext cx="2212042" cy="584775"/>
          </a:xfrm>
          <a:prstGeom prst="roundRect">
            <a:avLst/>
          </a:prstGeom>
          <a:solidFill>
            <a:srgbClr val="F1F3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5C1D1E60-0ED3-4F64-999F-9752E870591A}"/>
              </a:ext>
            </a:extLst>
          </p:cNvPr>
          <p:cNvSpPr/>
          <p:nvPr/>
        </p:nvSpPr>
        <p:spPr>
          <a:xfrm>
            <a:off x="7909616" y="5295691"/>
            <a:ext cx="3727417" cy="584775"/>
          </a:xfrm>
          <a:prstGeom prst="roundRect">
            <a:avLst/>
          </a:prstGeom>
          <a:solidFill>
            <a:srgbClr val="EAB200">
              <a:alpha val="4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FAB778FE-62AD-497E-8970-69D0F61E8E26}"/>
              </a:ext>
            </a:extLst>
          </p:cNvPr>
          <p:cNvSpPr/>
          <p:nvPr/>
        </p:nvSpPr>
        <p:spPr>
          <a:xfrm>
            <a:off x="700811" y="5236990"/>
            <a:ext cx="1895740" cy="584775"/>
          </a:xfrm>
          <a:prstGeom prst="roundRect">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7BD775D-251B-46B0-9A2B-4B3F01624937}"/>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5DEB489-292F-4260-BFC0-2DF03735C79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905722FB-3928-4E90-AEA9-B5F7D8C24D6F}"/>
              </a:ext>
            </a:extLst>
          </p:cNvPr>
          <p:cNvSpPr txBox="1">
            <a:spLocks/>
          </p:cNvSpPr>
          <p:nvPr/>
        </p:nvSpPr>
        <p:spPr>
          <a:xfrm>
            <a:off x="45203" y="1996756"/>
            <a:ext cx="12246775" cy="25579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i="0" dirty="0">
                <a:solidFill>
                  <a:srgbClr val="333333"/>
                </a:solidFill>
                <a:effectLst/>
              </a:rPr>
              <a:t>平行移動の法則</a:t>
            </a:r>
            <a:endParaRPr lang="en-US" altLang="ja-JP" sz="3600" i="0" dirty="0">
              <a:solidFill>
                <a:srgbClr val="333333"/>
              </a:solidFill>
              <a:effectLst/>
            </a:endParaRPr>
          </a:p>
          <a:p>
            <a:pPr marL="0" indent="0" algn="l">
              <a:buNone/>
            </a:pPr>
            <a:endParaRPr lang="ja-JP" altLang="en-US" sz="3600" i="0" dirty="0">
              <a:solidFill>
                <a:srgbClr val="333333"/>
              </a:solidFill>
              <a:effectLst/>
            </a:endParaRPr>
          </a:p>
          <a:p>
            <a:pPr marL="0" indent="0" algn="l">
              <a:buNone/>
            </a:pPr>
            <a:r>
              <a:rPr lang="ja-JP" altLang="en-US" sz="3600" i="0" dirty="0">
                <a:solidFill>
                  <a:srgbClr val="333333"/>
                </a:solidFill>
                <a:effectLst/>
              </a:rPr>
              <a:t>平衡状態にある反応に、ある変化を与えると、</a:t>
            </a:r>
            <a:endParaRPr lang="en-US" altLang="ja-JP" sz="3600" i="0" dirty="0">
              <a:solidFill>
                <a:srgbClr val="333333"/>
              </a:solidFill>
              <a:effectLst/>
            </a:endParaRPr>
          </a:p>
          <a:p>
            <a:pPr marL="0" indent="0" algn="l">
              <a:buNone/>
            </a:pPr>
            <a:r>
              <a:rPr lang="ja-JP" altLang="en-US" sz="3600" b="1" i="0" u="sng" dirty="0">
                <a:solidFill>
                  <a:srgbClr val="EAB200"/>
                </a:solidFill>
                <a:effectLst/>
              </a:rPr>
              <a:t>その変化を打ち消す方向</a:t>
            </a:r>
            <a:r>
              <a:rPr lang="ja-JP" altLang="en-US" sz="3600" i="0" dirty="0">
                <a:effectLst/>
              </a:rPr>
              <a:t>に反応が進む</a:t>
            </a:r>
            <a:endParaRPr lang="en-US" altLang="ja-JP" sz="3600" i="0" dirty="0">
              <a:effectLst/>
            </a:endParaRPr>
          </a:p>
        </p:txBody>
      </p:sp>
      <p:sp>
        <p:nvSpPr>
          <p:cNvPr id="7" name="コンテンツ プレースホルダー 5">
            <a:extLst>
              <a:ext uri="{FF2B5EF4-FFF2-40B4-BE49-F238E27FC236}">
                <a16:creationId xmlns:a16="http://schemas.microsoft.com/office/drawing/2014/main" id="{E57BF479-AFBD-4E29-8473-81D87D40735C}"/>
              </a:ext>
            </a:extLst>
          </p:cNvPr>
          <p:cNvSpPr txBox="1">
            <a:spLocks/>
          </p:cNvSpPr>
          <p:nvPr/>
        </p:nvSpPr>
        <p:spPr>
          <a:xfrm>
            <a:off x="629558" y="5375884"/>
            <a:ext cx="1895740" cy="51633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dirty="0">
                <a:solidFill>
                  <a:srgbClr val="333333"/>
                </a:solidFill>
                <a:latin typeface="Hiragino Kaku Gothic ProN"/>
              </a:rPr>
              <a:t>平衡状態</a:t>
            </a:r>
            <a:endParaRPr lang="en-US" altLang="ja-JP" sz="3600" i="0" dirty="0">
              <a:effectLst/>
              <a:latin typeface="Hiragino Kaku Gothic ProN"/>
            </a:endParaRPr>
          </a:p>
          <a:p>
            <a:pPr marL="0" indent="0" algn="l">
              <a:buNone/>
            </a:pPr>
            <a:endParaRPr lang="en-US" altLang="ja-JP" sz="3600" i="0" dirty="0">
              <a:effectLst/>
              <a:latin typeface="Hiragino Kaku Gothic ProN"/>
            </a:endParaRPr>
          </a:p>
          <a:p>
            <a:pPr marL="0" indent="0" algn="l">
              <a:buNone/>
            </a:pPr>
            <a:endParaRPr lang="ja-JP" altLang="en-US" sz="1000" i="0" dirty="0">
              <a:effectLst/>
              <a:latin typeface="Hiragino Kaku Gothic ProN"/>
            </a:endParaRPr>
          </a:p>
          <a:p>
            <a:pPr marL="0" indent="0">
              <a:buFont typeface="Arial" panose="020B0604020202020204" pitchFamily="34" charset="0"/>
              <a:buNone/>
            </a:pPr>
            <a:endParaRPr lang="ja-JP" altLang="en-US" dirty="0"/>
          </a:p>
        </p:txBody>
      </p:sp>
      <p:sp>
        <p:nvSpPr>
          <p:cNvPr id="8" name="コンテンツ プレースホルダー 5">
            <a:extLst>
              <a:ext uri="{FF2B5EF4-FFF2-40B4-BE49-F238E27FC236}">
                <a16:creationId xmlns:a16="http://schemas.microsoft.com/office/drawing/2014/main" id="{D9B2606C-AE26-4614-8BAB-6C4D910C4E50}"/>
              </a:ext>
            </a:extLst>
          </p:cNvPr>
          <p:cNvSpPr txBox="1">
            <a:spLocks/>
          </p:cNvSpPr>
          <p:nvPr/>
        </p:nvSpPr>
        <p:spPr>
          <a:xfrm>
            <a:off x="4122622" y="5375885"/>
            <a:ext cx="2536971" cy="5163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300" dirty="0">
                <a:solidFill>
                  <a:srgbClr val="333333"/>
                </a:solidFill>
                <a:latin typeface="Hiragino Kaku Gothic ProN"/>
              </a:rPr>
              <a:t>条件を変化</a:t>
            </a:r>
            <a:endParaRPr lang="ja-JP" altLang="en-US" sz="3300" dirty="0"/>
          </a:p>
        </p:txBody>
      </p:sp>
      <p:sp>
        <p:nvSpPr>
          <p:cNvPr id="9" name="コンテンツ プレースホルダー 5">
            <a:extLst>
              <a:ext uri="{FF2B5EF4-FFF2-40B4-BE49-F238E27FC236}">
                <a16:creationId xmlns:a16="http://schemas.microsoft.com/office/drawing/2014/main" id="{07588780-2D9F-440D-BA8A-59E46E8AB2BD}"/>
              </a:ext>
            </a:extLst>
          </p:cNvPr>
          <p:cNvSpPr txBox="1">
            <a:spLocks/>
          </p:cNvSpPr>
          <p:nvPr/>
        </p:nvSpPr>
        <p:spPr>
          <a:xfrm>
            <a:off x="7831980" y="5375884"/>
            <a:ext cx="4282383" cy="7627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300" dirty="0"/>
              <a:t>新たな平衡状態に！</a:t>
            </a:r>
          </a:p>
        </p:txBody>
      </p:sp>
      <p:sp>
        <p:nvSpPr>
          <p:cNvPr id="15" name="吹き出し: 角を丸めた四角形 14">
            <a:extLst>
              <a:ext uri="{FF2B5EF4-FFF2-40B4-BE49-F238E27FC236}">
                <a16:creationId xmlns:a16="http://schemas.microsoft.com/office/drawing/2014/main" id="{A23CF136-F708-486F-A499-1669CAEEA6C2}"/>
              </a:ext>
            </a:extLst>
          </p:cNvPr>
          <p:cNvSpPr/>
          <p:nvPr/>
        </p:nvSpPr>
        <p:spPr>
          <a:xfrm>
            <a:off x="2941607" y="4710211"/>
            <a:ext cx="1690777" cy="311554"/>
          </a:xfrm>
          <a:prstGeom prst="wedgeRoundRectCallout">
            <a:avLst>
              <a:gd name="adj1" fmla="val 41858"/>
              <a:gd name="adj2" fmla="val 107890"/>
              <a:gd name="adj3" fmla="val 16667"/>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温度を変える</a:t>
            </a:r>
          </a:p>
        </p:txBody>
      </p:sp>
      <p:sp>
        <p:nvSpPr>
          <p:cNvPr id="16" name="吹き出し: 角を丸めた四角形 15">
            <a:extLst>
              <a:ext uri="{FF2B5EF4-FFF2-40B4-BE49-F238E27FC236}">
                <a16:creationId xmlns:a16="http://schemas.microsoft.com/office/drawing/2014/main" id="{EA8BC846-97A4-43EC-A81B-A7916B0CDC33}"/>
              </a:ext>
            </a:extLst>
          </p:cNvPr>
          <p:cNvSpPr/>
          <p:nvPr/>
        </p:nvSpPr>
        <p:spPr>
          <a:xfrm>
            <a:off x="5779698" y="6248411"/>
            <a:ext cx="1604513" cy="311554"/>
          </a:xfrm>
          <a:prstGeom prst="wedgeRoundRectCallout">
            <a:avLst>
              <a:gd name="adj1" fmla="val -41390"/>
              <a:gd name="adj2" fmla="val -166224"/>
              <a:gd name="adj3" fmla="val 16667"/>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圧力を変える</a:t>
            </a:r>
          </a:p>
        </p:txBody>
      </p:sp>
      <p:sp>
        <p:nvSpPr>
          <p:cNvPr id="17" name="吹き出し: 角を丸めた四角形 16">
            <a:extLst>
              <a:ext uri="{FF2B5EF4-FFF2-40B4-BE49-F238E27FC236}">
                <a16:creationId xmlns:a16="http://schemas.microsoft.com/office/drawing/2014/main" id="{94347358-6450-4416-BAD1-FC46556BF801}"/>
              </a:ext>
            </a:extLst>
          </p:cNvPr>
          <p:cNvSpPr/>
          <p:nvPr/>
        </p:nvSpPr>
        <p:spPr>
          <a:xfrm>
            <a:off x="2092539" y="6188401"/>
            <a:ext cx="2096219" cy="609589"/>
          </a:xfrm>
          <a:prstGeom prst="wedgeRoundRectCallout">
            <a:avLst>
              <a:gd name="adj1" fmla="val 52062"/>
              <a:gd name="adj2" fmla="val -95592"/>
              <a:gd name="adj3" fmla="val 16667"/>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含まれている物質の濃度を変える</a:t>
            </a:r>
          </a:p>
        </p:txBody>
      </p:sp>
      <p:cxnSp>
        <p:nvCxnSpPr>
          <p:cNvPr id="19" name="直線矢印コネクタ 18">
            <a:extLst>
              <a:ext uri="{FF2B5EF4-FFF2-40B4-BE49-F238E27FC236}">
                <a16:creationId xmlns:a16="http://schemas.microsoft.com/office/drawing/2014/main" id="{EB25AF40-E0C8-432A-A736-A4A266FD04C5}"/>
              </a:ext>
            </a:extLst>
          </p:cNvPr>
          <p:cNvCxnSpPr/>
          <p:nvPr/>
        </p:nvCxnSpPr>
        <p:spPr>
          <a:xfrm>
            <a:off x="2674189" y="5529377"/>
            <a:ext cx="1354347" cy="0"/>
          </a:xfrm>
          <a:prstGeom prst="straightConnector1">
            <a:avLst/>
          </a:prstGeom>
          <a:ln w="57150">
            <a:solidFill>
              <a:srgbClr val="788EB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955BCB8C-B7FE-4292-838D-009F4D9B74B9}"/>
              </a:ext>
            </a:extLst>
          </p:cNvPr>
          <p:cNvCxnSpPr>
            <a:cxnSpLocks/>
          </p:cNvCxnSpPr>
          <p:nvPr/>
        </p:nvCxnSpPr>
        <p:spPr>
          <a:xfrm>
            <a:off x="6477633" y="5570670"/>
            <a:ext cx="1208503" cy="0"/>
          </a:xfrm>
          <a:prstGeom prst="straightConnector1">
            <a:avLst/>
          </a:prstGeom>
          <a:ln w="57150">
            <a:solidFill>
              <a:srgbClr val="788EBF"/>
            </a:solidFill>
            <a:tailEnd type="triangle"/>
          </a:ln>
        </p:spPr>
        <p:style>
          <a:lnRef idx="1">
            <a:schemeClr val="accent1"/>
          </a:lnRef>
          <a:fillRef idx="0">
            <a:schemeClr val="accent1"/>
          </a:fillRef>
          <a:effectRef idx="0">
            <a:schemeClr val="accent1"/>
          </a:effectRef>
          <a:fontRef idx="minor">
            <a:schemeClr val="tx1"/>
          </a:fontRef>
        </p:style>
      </p:cxnSp>
      <p:sp>
        <p:nvSpPr>
          <p:cNvPr id="21" name="タイトル 1">
            <a:extLst>
              <a:ext uri="{FF2B5EF4-FFF2-40B4-BE49-F238E27FC236}">
                <a16:creationId xmlns:a16="http://schemas.microsoft.com/office/drawing/2014/main" id="{20F9D99F-AF43-4FB9-A2A3-7F0EAC94CC90}"/>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22" name="L 字 21">
            <a:extLst>
              <a:ext uri="{FF2B5EF4-FFF2-40B4-BE49-F238E27FC236}">
                <a16:creationId xmlns:a16="http://schemas.microsoft.com/office/drawing/2014/main" id="{D9FDD28B-31CC-4A03-B4EB-D19E95FC567C}"/>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3A39338E-B248-40C7-8455-3FA311DECE26}"/>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7A3BA593-ABA4-48AC-AD7C-814A844CB090}"/>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B67D2D56-B749-4D94-9A41-A7934F0FDAC8}"/>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0E6F27AE-EE44-405A-906F-137643B55299}"/>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5BA87334-0E65-4CA2-B481-2F2D7BC8FF74}"/>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A242975E-BA95-4F4E-AAF4-A6737BAD04F6}"/>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9" name="L 字 28">
            <a:extLst>
              <a:ext uri="{FF2B5EF4-FFF2-40B4-BE49-F238E27FC236}">
                <a16:creationId xmlns:a16="http://schemas.microsoft.com/office/drawing/2014/main" id="{924BFF3B-D028-48C7-AB35-7413EDA32085}"/>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0" name="L 字 29">
            <a:extLst>
              <a:ext uri="{FF2B5EF4-FFF2-40B4-BE49-F238E27FC236}">
                <a16:creationId xmlns:a16="http://schemas.microsoft.com/office/drawing/2014/main" id="{658EF236-A9E5-4408-9B95-C710EE2411DE}"/>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L 字 30">
            <a:extLst>
              <a:ext uri="{FF2B5EF4-FFF2-40B4-BE49-F238E27FC236}">
                <a16:creationId xmlns:a16="http://schemas.microsoft.com/office/drawing/2014/main" id="{2C0ACABB-7CF4-4DE3-8D44-B5AC77241057}"/>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2" name="L 字 31">
            <a:extLst>
              <a:ext uri="{FF2B5EF4-FFF2-40B4-BE49-F238E27FC236}">
                <a16:creationId xmlns:a16="http://schemas.microsoft.com/office/drawing/2014/main" id="{C842F671-0C24-44D3-BA08-4B9751025520}"/>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20055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温度の変化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388103" y="2831753"/>
            <a:ext cx="12246775" cy="25353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i="0" dirty="0">
                <a:effectLst/>
              </a:rPr>
              <a:t>温度を</a:t>
            </a:r>
            <a:r>
              <a:rPr lang="ja-JP" altLang="en-US" sz="4000" b="1" i="0" u="sng" dirty="0">
                <a:solidFill>
                  <a:srgbClr val="EAB200"/>
                </a:solidFill>
                <a:effectLst/>
              </a:rPr>
              <a:t>上げる</a:t>
            </a:r>
            <a:r>
              <a:rPr lang="ja-JP" altLang="en-US" sz="4000" i="0" dirty="0">
                <a:effectLst/>
              </a:rPr>
              <a:t>と、熱を</a:t>
            </a:r>
            <a:r>
              <a:rPr lang="ja-JP" altLang="en-US" sz="4000" b="1" i="0" u="sng" dirty="0">
                <a:solidFill>
                  <a:srgbClr val="EAB200"/>
                </a:solidFill>
                <a:effectLst/>
              </a:rPr>
              <a:t>吸収</a:t>
            </a:r>
            <a:r>
              <a:rPr lang="ja-JP" altLang="en-US" sz="4000" i="0" dirty="0">
                <a:effectLst/>
              </a:rPr>
              <a:t>する方向へ反応が進む</a:t>
            </a:r>
            <a:endParaRPr lang="en-US" altLang="ja-JP" sz="4000" i="0" dirty="0">
              <a:effectLst/>
            </a:endParaRPr>
          </a:p>
          <a:p>
            <a:pPr marL="0" indent="0" algn="l">
              <a:buNone/>
            </a:pPr>
            <a:endParaRPr lang="en-US" altLang="ja-JP" sz="4000" i="0" dirty="0">
              <a:effectLst/>
            </a:endParaRPr>
          </a:p>
          <a:p>
            <a:pPr marL="0" indent="0" algn="l">
              <a:buNone/>
            </a:pPr>
            <a:r>
              <a:rPr lang="ja-JP" altLang="en-US" sz="4000" i="0" dirty="0">
                <a:effectLst/>
              </a:rPr>
              <a:t>温度を</a:t>
            </a:r>
            <a:r>
              <a:rPr lang="ja-JP" altLang="en-US" sz="4000" b="1" i="0" u="sng" dirty="0">
                <a:solidFill>
                  <a:srgbClr val="EAB200"/>
                </a:solidFill>
                <a:effectLst/>
              </a:rPr>
              <a:t>下げる</a:t>
            </a:r>
            <a:r>
              <a:rPr lang="ja-JP" altLang="en-US" sz="4000" i="0" dirty="0">
                <a:effectLst/>
              </a:rPr>
              <a:t>と、熱を</a:t>
            </a:r>
            <a:r>
              <a:rPr lang="ja-JP" altLang="en-US" sz="4000" b="1" i="0" u="sng" dirty="0">
                <a:solidFill>
                  <a:srgbClr val="EAB200"/>
                </a:solidFill>
                <a:effectLst/>
              </a:rPr>
              <a:t>放出</a:t>
            </a:r>
            <a:r>
              <a:rPr lang="ja-JP" altLang="en-US" sz="4000" i="0" dirty="0">
                <a:effectLst/>
              </a:rPr>
              <a:t>する方向へ反応が進む</a:t>
            </a:r>
            <a:endParaRPr lang="en-US" altLang="ja-JP" sz="4000" i="0" dirty="0">
              <a:effectLst/>
            </a:endParaRPr>
          </a:p>
        </p:txBody>
      </p:sp>
      <p:sp>
        <p:nvSpPr>
          <p:cNvPr id="10" name="タイトル 1">
            <a:extLst>
              <a:ext uri="{FF2B5EF4-FFF2-40B4-BE49-F238E27FC236}">
                <a16:creationId xmlns:a16="http://schemas.microsoft.com/office/drawing/2014/main" id="{3FFBD7D9-9DC5-455D-B906-BF222CF9FD8E}"/>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AE2ED980-4C12-44ED-B7F9-4A1E4473AF85}"/>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D87A30A9-FD70-41DE-B998-904787E0C295}"/>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3C81E3B3-D53A-4213-8B86-7C53CD8F072F}"/>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381AF2F2-58E3-45D4-BCBA-34197F30AAF8}"/>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C79329F9-DF27-4B51-B822-34DA57B353D0}"/>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BA500968-29A1-4BD6-B1C0-41B49A113EFE}"/>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C9DAFF2D-A733-4E88-8F43-7114F1B82053}"/>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86CC86E8-36F1-4F9D-943A-7AC3CF79C8B1}"/>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119FB707-82D7-42A7-868E-653B1AA07E18}"/>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CACD6959-C6AD-435D-9343-09053B0935DD}"/>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81931842-AFF9-4A6C-991B-E13A48797058}"/>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674493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温度の変化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5">
            <a:extLst>
              <a:ext uri="{FF2B5EF4-FFF2-40B4-BE49-F238E27FC236}">
                <a16:creationId xmlns:a16="http://schemas.microsoft.com/office/drawing/2014/main" id="{F64219EA-167E-48EC-AB8F-5916B0C36199}"/>
              </a:ext>
            </a:extLst>
          </p:cNvPr>
          <p:cNvSpPr txBox="1">
            <a:spLocks/>
          </p:cNvSpPr>
          <p:nvPr/>
        </p:nvSpPr>
        <p:spPr>
          <a:xfrm>
            <a:off x="853385" y="3162086"/>
            <a:ext cx="10075653" cy="364159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200" b="1" i="0" dirty="0">
                <a:solidFill>
                  <a:schemeClr val="accent1">
                    <a:lumMod val="75000"/>
                  </a:schemeClr>
                </a:solidFill>
                <a:effectLst/>
              </a:rPr>
              <a:t>発熱反応　</a:t>
            </a:r>
            <a:r>
              <a:rPr lang="ja-JP" altLang="en-US" sz="3000" i="0" dirty="0">
                <a:solidFill>
                  <a:schemeClr val="accent1">
                    <a:lumMod val="75000"/>
                  </a:schemeClr>
                </a:solidFill>
                <a:effectLst/>
              </a:rPr>
              <a:t>化学反応が起こると周りの温度が上がる運動</a:t>
            </a:r>
            <a:endParaRPr lang="en-US" altLang="ja-JP" sz="3000" i="0" dirty="0">
              <a:solidFill>
                <a:schemeClr val="accent1">
                  <a:lumMod val="75000"/>
                </a:schemeClr>
              </a:solidFill>
              <a:effectLst/>
            </a:endParaRPr>
          </a:p>
          <a:p>
            <a:pPr marL="0" indent="0" algn="l">
              <a:buNone/>
            </a:pPr>
            <a:r>
              <a:rPr lang="ja-JP" altLang="en-US" sz="3200" b="1" i="0" dirty="0">
                <a:solidFill>
                  <a:schemeClr val="accent1">
                    <a:lumMod val="75000"/>
                  </a:schemeClr>
                </a:solidFill>
                <a:effectLst/>
              </a:rPr>
              <a:t>　　</a:t>
            </a:r>
            <a:r>
              <a:rPr lang="en-US" altLang="ja-JP" sz="3200" b="1" i="0" dirty="0">
                <a:solidFill>
                  <a:srgbClr val="333333"/>
                </a:solidFill>
                <a:effectLst/>
              </a:rPr>
              <a:t>CO</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r>
              <a:rPr lang="en-US" altLang="ja-JP" sz="3200" b="1" i="0" dirty="0">
                <a:solidFill>
                  <a:srgbClr val="333333"/>
                </a:solidFill>
                <a:effectLst/>
              </a:rPr>
              <a:t>O</a:t>
            </a:r>
            <a:r>
              <a:rPr lang="ja-JP" altLang="en-US" sz="3200" b="1" i="0" dirty="0">
                <a:solidFill>
                  <a:srgbClr val="333333"/>
                </a:solidFill>
                <a:effectLst/>
              </a:rPr>
              <a:t>　⇄　</a:t>
            </a:r>
            <a:r>
              <a:rPr lang="en-US" altLang="ja-JP" sz="3200" b="1" i="0" dirty="0">
                <a:solidFill>
                  <a:srgbClr val="333333"/>
                </a:solidFill>
                <a:effectLst/>
              </a:rPr>
              <a:t>CO</a:t>
            </a:r>
            <a:r>
              <a:rPr lang="en-US" altLang="ja-JP" sz="2000" b="1" i="0" dirty="0">
                <a:solidFill>
                  <a:srgbClr val="333333"/>
                </a:solidFill>
                <a:effectLst/>
              </a:rPr>
              <a:t>2</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p>
          <a:p>
            <a:pPr marL="0" indent="0" algn="l">
              <a:buNone/>
            </a:pPr>
            <a:r>
              <a:rPr lang="ja-JP" altLang="en-US" sz="3200" b="0" i="0" dirty="0">
                <a:solidFill>
                  <a:srgbClr val="333333"/>
                </a:solidFill>
                <a:effectLst/>
              </a:rPr>
              <a:t>　</a:t>
            </a:r>
          </a:p>
          <a:p>
            <a:pPr marL="0" indent="0" algn="l">
              <a:buNone/>
            </a:pPr>
            <a:r>
              <a:rPr lang="ja-JP" altLang="en-US" sz="3200" b="1" i="0" dirty="0">
                <a:solidFill>
                  <a:schemeClr val="accent1">
                    <a:lumMod val="75000"/>
                  </a:schemeClr>
                </a:solidFill>
                <a:effectLst/>
              </a:rPr>
              <a:t>吸熱反応　</a:t>
            </a:r>
            <a:r>
              <a:rPr lang="ja-JP" altLang="en-US" sz="3200" i="0" dirty="0">
                <a:solidFill>
                  <a:schemeClr val="accent1">
                    <a:lumMod val="75000"/>
                  </a:schemeClr>
                </a:solidFill>
                <a:effectLst/>
              </a:rPr>
              <a:t>化学反応が起こると周りの温度が下がる運動</a:t>
            </a:r>
            <a:endParaRPr lang="en-US" altLang="ja-JP" sz="3200" b="1" i="0" dirty="0">
              <a:solidFill>
                <a:schemeClr val="accent1">
                  <a:lumMod val="75000"/>
                </a:schemeClr>
              </a:solidFill>
              <a:effectLst/>
            </a:endParaRPr>
          </a:p>
          <a:p>
            <a:pPr marL="0" indent="0" algn="l">
              <a:buNone/>
            </a:pPr>
            <a:r>
              <a:rPr lang="ja-JP" altLang="en-US" sz="3200" b="1" i="0" dirty="0">
                <a:solidFill>
                  <a:schemeClr val="accent1">
                    <a:lumMod val="75000"/>
                  </a:schemeClr>
                </a:solidFill>
                <a:effectLst/>
              </a:rPr>
              <a:t>　　</a:t>
            </a:r>
            <a:r>
              <a:rPr lang="en-US" altLang="ja-JP" sz="3200" b="1" i="0" dirty="0">
                <a:solidFill>
                  <a:srgbClr val="333333"/>
                </a:solidFill>
                <a:effectLst/>
              </a:rPr>
              <a:t>CH</a:t>
            </a:r>
            <a:r>
              <a:rPr lang="en-US" altLang="ja-JP" sz="2000" b="1" i="0" dirty="0">
                <a:solidFill>
                  <a:srgbClr val="333333"/>
                </a:solidFill>
                <a:effectLst/>
              </a:rPr>
              <a:t>4</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r>
              <a:rPr lang="en-US" altLang="ja-JP" sz="3200" b="1" i="0" dirty="0">
                <a:solidFill>
                  <a:srgbClr val="333333"/>
                </a:solidFill>
                <a:effectLst/>
              </a:rPr>
              <a:t>O</a:t>
            </a:r>
            <a:r>
              <a:rPr lang="ja-JP" altLang="en-US" sz="3200" b="1" i="0" dirty="0">
                <a:solidFill>
                  <a:srgbClr val="333333"/>
                </a:solidFill>
                <a:effectLst/>
              </a:rPr>
              <a:t>　⇄　</a:t>
            </a:r>
            <a:r>
              <a:rPr lang="en-US" altLang="ja-JP" sz="3200" b="1" i="0" dirty="0">
                <a:solidFill>
                  <a:srgbClr val="333333"/>
                </a:solidFill>
                <a:effectLst/>
              </a:rPr>
              <a:t>CO</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３</a:t>
            </a:r>
            <a:r>
              <a:rPr lang="en-US" altLang="ja-JP" sz="3200" b="1" i="0" dirty="0">
                <a:solidFill>
                  <a:srgbClr val="333333"/>
                </a:solidFill>
                <a:effectLst/>
              </a:rPr>
              <a:t>H</a:t>
            </a:r>
            <a:r>
              <a:rPr lang="en-US" altLang="ja-JP" sz="2000" b="1" i="0" dirty="0">
                <a:solidFill>
                  <a:srgbClr val="333333"/>
                </a:solidFill>
                <a:effectLst/>
              </a:rPr>
              <a:t>2</a:t>
            </a:r>
          </a:p>
          <a:p>
            <a:pPr marL="0" indent="0" algn="l">
              <a:buNone/>
            </a:pPr>
            <a:r>
              <a:rPr lang="ja-JP" altLang="en-US" sz="2000" b="0" i="0" dirty="0">
                <a:solidFill>
                  <a:srgbClr val="333333"/>
                </a:solidFill>
                <a:effectLst/>
              </a:rPr>
              <a:t>　　　　　　　　　</a:t>
            </a:r>
            <a:r>
              <a:rPr lang="en-US" altLang="ja-JP" sz="2000" b="0" i="0" dirty="0">
                <a:solidFill>
                  <a:schemeClr val="accent1">
                    <a:lumMod val="75000"/>
                  </a:schemeClr>
                </a:solidFill>
                <a:effectLst/>
              </a:rPr>
              <a:t>※</a:t>
            </a:r>
            <a:r>
              <a:rPr lang="ja-JP" altLang="en-US" sz="2000" b="0" i="0" dirty="0">
                <a:solidFill>
                  <a:schemeClr val="accent1">
                    <a:lumMod val="75000"/>
                  </a:schemeClr>
                </a:solidFill>
                <a:effectLst/>
              </a:rPr>
              <a:t>ガス主に出てくる化学反応で吸熱反応は基本的にこれのみ。　</a:t>
            </a:r>
            <a:endParaRPr lang="en-US" altLang="ja-JP" sz="2000" b="0" i="0" dirty="0">
              <a:solidFill>
                <a:schemeClr val="accent1">
                  <a:lumMod val="75000"/>
                </a:schemeClr>
              </a:solidFill>
              <a:effectLst/>
            </a:endParaRPr>
          </a:p>
          <a:p>
            <a:pPr marL="0" indent="0" algn="l">
              <a:buNone/>
            </a:pPr>
            <a:r>
              <a:rPr lang="ja-JP" altLang="en-US" sz="2000" b="0" i="0" dirty="0">
                <a:solidFill>
                  <a:schemeClr val="accent1">
                    <a:lumMod val="75000"/>
                  </a:schemeClr>
                </a:solidFill>
                <a:effectLst/>
              </a:rPr>
              <a:t>　　　　　　　　　これ以外は発熱反応だと思ってよい</a:t>
            </a:r>
            <a:endParaRPr lang="en-US" altLang="ja-JP" sz="2000" b="0" i="0" dirty="0">
              <a:solidFill>
                <a:schemeClr val="accent1">
                  <a:lumMod val="75000"/>
                </a:schemeClr>
              </a:solidFill>
              <a:effectLst/>
            </a:endParaRPr>
          </a:p>
          <a:p>
            <a:pPr marL="0" indent="0" algn="l">
              <a:buNone/>
            </a:pPr>
            <a:endParaRPr lang="ja-JP" altLang="en-US" sz="3200" b="0" i="0" dirty="0">
              <a:solidFill>
                <a:srgbClr val="333333"/>
              </a:solidFill>
              <a:effectLst/>
            </a:endParaRPr>
          </a:p>
        </p:txBody>
      </p:sp>
      <p:sp>
        <p:nvSpPr>
          <p:cNvPr id="11" name="コンテンツ プレースホルダー 5">
            <a:extLst>
              <a:ext uri="{FF2B5EF4-FFF2-40B4-BE49-F238E27FC236}">
                <a16:creationId xmlns:a16="http://schemas.microsoft.com/office/drawing/2014/main" id="{D349CCC7-3921-4ECD-A9ED-90C39754708D}"/>
              </a:ext>
            </a:extLst>
          </p:cNvPr>
          <p:cNvSpPr txBox="1">
            <a:spLocks/>
          </p:cNvSpPr>
          <p:nvPr/>
        </p:nvSpPr>
        <p:spPr>
          <a:xfrm>
            <a:off x="496198" y="2589074"/>
            <a:ext cx="11457677" cy="1535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200" i="0" dirty="0">
                <a:solidFill>
                  <a:srgbClr val="333333"/>
                </a:solidFill>
                <a:effectLst/>
              </a:rPr>
              <a:t>現在の平衡状態が</a:t>
            </a:r>
            <a:r>
              <a:rPr lang="ja-JP" altLang="en-US" sz="3200" b="1" i="0" u="sng" dirty="0">
                <a:solidFill>
                  <a:srgbClr val="EAB200"/>
                </a:solidFill>
                <a:effectLst/>
              </a:rPr>
              <a:t>発熱反応</a:t>
            </a:r>
            <a:r>
              <a:rPr lang="ja-JP" altLang="en-US" sz="3200" i="0" dirty="0">
                <a:solidFill>
                  <a:srgbClr val="333333"/>
                </a:solidFill>
                <a:effectLst/>
              </a:rPr>
              <a:t>なのか</a:t>
            </a:r>
            <a:r>
              <a:rPr lang="ja-JP" altLang="en-US" sz="3200" b="1" i="0" u="sng" dirty="0">
                <a:solidFill>
                  <a:srgbClr val="EAB200"/>
                </a:solidFill>
                <a:effectLst/>
              </a:rPr>
              <a:t>吸熱反応</a:t>
            </a:r>
            <a:r>
              <a:rPr lang="ja-JP" altLang="en-US" sz="3200" i="0" dirty="0">
                <a:solidFill>
                  <a:srgbClr val="333333"/>
                </a:solidFill>
                <a:effectLst/>
              </a:rPr>
              <a:t>なのかを確認</a:t>
            </a:r>
          </a:p>
        </p:txBody>
      </p:sp>
      <p:sp>
        <p:nvSpPr>
          <p:cNvPr id="12" name="タイトル 1">
            <a:extLst>
              <a:ext uri="{FF2B5EF4-FFF2-40B4-BE49-F238E27FC236}">
                <a16:creationId xmlns:a16="http://schemas.microsoft.com/office/drawing/2014/main" id="{B82AD59A-8B22-4E41-89ED-B81B5228B1BD}"/>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0D502D4E-F15C-46E5-B8CE-8028E2757349}"/>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C0FF3742-C857-412E-AD7F-89A0151DAB1C}"/>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3CF124F4-C842-472D-9360-8E7D8F9624DA}"/>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988183E5-079F-4A88-B5C6-289220957908}"/>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0433BA3-7E65-4E1F-AF02-EDE5DE8E013C}"/>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1C695D58-254D-4067-95D4-27C7B493DB5A}"/>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99713641-F663-48EC-8802-1AAECB12F32A}"/>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8CCDCCDD-AA3F-4FB5-8C5F-A71092AE7A12}"/>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35C6DD7-526B-4947-B360-BBB6355930FB}"/>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C017908B-8079-47CE-A8CE-7B0675F710B8}"/>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52C531D5-56D2-4F38-8D93-B04A01A2038B}"/>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66622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4414007" y="1141809"/>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化学反応</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319342" y="1189937"/>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3191513117"/>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7" name="L 字 6">
            <a:extLst>
              <a:ext uri="{FF2B5EF4-FFF2-40B4-BE49-F238E27FC236}">
                <a16:creationId xmlns:a16="http://schemas.microsoft.com/office/drawing/2014/main" id="{CD3A4003-EE71-40C9-A3B5-C32D187D7598}"/>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FC7677E5-1A4D-4E65-B405-5DA6A6ECB33E}"/>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6EFD02BE-DFE5-4A16-BBBB-BD00DADFDC4D}"/>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1FB41A74-C1FD-46AA-908A-3E610DBE1088}"/>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7300786E-746A-49C4-9A46-D2C15AC8D086}"/>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E861526-D804-47ED-80EF-1E601599093F}"/>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9733E695-199C-456B-ABDF-2F9AF32C007E}"/>
              </a:ext>
            </a:extLst>
          </p:cNvPr>
          <p:cNvSpPr/>
          <p:nvPr/>
        </p:nvSpPr>
        <p:spPr>
          <a:xfrm rot="13518342">
            <a:off x="9136663"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9130251-5845-4382-8D84-86C1412E49E9}"/>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8CC4DC24-99F0-4562-896F-B934F265E69F}"/>
              </a:ext>
            </a:extLst>
          </p:cNvPr>
          <p:cNvSpPr/>
          <p:nvPr/>
        </p:nvSpPr>
        <p:spPr>
          <a:xfrm rot="13518342">
            <a:off x="8555426" y="266357"/>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2A31F6A1-DC89-4BE0-81CE-1E6B1F391B9E}"/>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11AAC900-66CB-4FCB-A93B-7525BDC6110C}"/>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8417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温度の変化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5">
            <a:extLst>
              <a:ext uri="{FF2B5EF4-FFF2-40B4-BE49-F238E27FC236}">
                <a16:creationId xmlns:a16="http://schemas.microsoft.com/office/drawing/2014/main" id="{F64219EA-167E-48EC-AB8F-5916B0C36199}"/>
              </a:ext>
            </a:extLst>
          </p:cNvPr>
          <p:cNvSpPr txBox="1">
            <a:spLocks/>
          </p:cNvSpPr>
          <p:nvPr/>
        </p:nvSpPr>
        <p:spPr>
          <a:xfrm>
            <a:off x="986735" y="3231767"/>
            <a:ext cx="10075653" cy="3641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200" i="0" dirty="0">
                <a:solidFill>
                  <a:schemeClr val="accent1">
                    <a:lumMod val="75000"/>
                  </a:schemeClr>
                </a:solidFill>
                <a:effectLst/>
              </a:rPr>
              <a:t>発熱反応の場合、</a:t>
            </a:r>
            <a:r>
              <a:rPr lang="ja-JP" altLang="en-US" sz="3200" b="1" i="0" u="sng" dirty="0">
                <a:solidFill>
                  <a:srgbClr val="EAB200"/>
                </a:solidFill>
                <a:effectLst/>
              </a:rPr>
              <a:t>左方向</a:t>
            </a:r>
            <a:r>
              <a:rPr lang="ja-JP" altLang="en-US" sz="3200" i="0" dirty="0">
                <a:solidFill>
                  <a:schemeClr val="accent1">
                    <a:lumMod val="75000"/>
                  </a:schemeClr>
                </a:solidFill>
                <a:effectLst/>
              </a:rPr>
              <a:t>へ進む</a:t>
            </a:r>
            <a:endParaRPr lang="en-US" altLang="ja-JP" sz="3000" i="0" dirty="0">
              <a:solidFill>
                <a:schemeClr val="accent1">
                  <a:lumMod val="75000"/>
                </a:schemeClr>
              </a:solidFill>
              <a:effectLst/>
            </a:endParaRPr>
          </a:p>
          <a:p>
            <a:pPr marL="0" indent="0" algn="l">
              <a:buNone/>
            </a:pPr>
            <a:r>
              <a:rPr lang="ja-JP" altLang="en-US" sz="3200" b="1" i="0" dirty="0">
                <a:solidFill>
                  <a:schemeClr val="accent1">
                    <a:lumMod val="75000"/>
                  </a:schemeClr>
                </a:solidFill>
                <a:effectLst/>
              </a:rPr>
              <a:t>　　</a:t>
            </a:r>
            <a:r>
              <a:rPr lang="en-US" altLang="ja-JP" sz="3200" b="1" i="0" dirty="0">
                <a:solidFill>
                  <a:srgbClr val="333333"/>
                </a:solidFill>
                <a:effectLst/>
              </a:rPr>
              <a:t>CO</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r>
              <a:rPr lang="en-US" altLang="ja-JP" sz="3200" b="1" i="0" dirty="0">
                <a:solidFill>
                  <a:srgbClr val="333333"/>
                </a:solidFill>
                <a:effectLst/>
              </a:rPr>
              <a:t>O</a:t>
            </a:r>
            <a:r>
              <a:rPr lang="ja-JP" altLang="en-US" sz="3200" b="1" i="0" dirty="0">
                <a:solidFill>
                  <a:srgbClr val="333333"/>
                </a:solidFill>
                <a:effectLst/>
              </a:rPr>
              <a:t>　⇄　</a:t>
            </a:r>
            <a:r>
              <a:rPr lang="en-US" altLang="ja-JP" sz="3200" b="1" i="0" dirty="0">
                <a:solidFill>
                  <a:srgbClr val="333333"/>
                </a:solidFill>
                <a:effectLst/>
              </a:rPr>
              <a:t>CO</a:t>
            </a:r>
            <a:r>
              <a:rPr lang="en-US" altLang="ja-JP" sz="2000" b="1" i="0" dirty="0">
                <a:solidFill>
                  <a:srgbClr val="333333"/>
                </a:solidFill>
                <a:effectLst/>
              </a:rPr>
              <a:t>2</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p>
          <a:p>
            <a:pPr marL="0" indent="0" algn="l">
              <a:buNone/>
            </a:pPr>
            <a:r>
              <a:rPr lang="ja-JP" altLang="en-US" sz="3200" b="0" i="0" dirty="0">
                <a:solidFill>
                  <a:srgbClr val="333333"/>
                </a:solidFill>
                <a:effectLst/>
              </a:rPr>
              <a:t>　</a:t>
            </a:r>
          </a:p>
          <a:p>
            <a:pPr marL="0" indent="0" algn="l">
              <a:buNone/>
            </a:pPr>
            <a:r>
              <a:rPr lang="ja-JP" altLang="en-US" sz="3200" i="0" dirty="0">
                <a:solidFill>
                  <a:schemeClr val="accent1">
                    <a:lumMod val="75000"/>
                  </a:schemeClr>
                </a:solidFill>
                <a:effectLst/>
              </a:rPr>
              <a:t>吸熱反応の場合、</a:t>
            </a:r>
            <a:r>
              <a:rPr lang="ja-JP" altLang="en-US" sz="3200" b="1" i="0" u="sng" dirty="0">
                <a:solidFill>
                  <a:srgbClr val="EAB200"/>
                </a:solidFill>
                <a:effectLst/>
              </a:rPr>
              <a:t>右方向へ</a:t>
            </a:r>
            <a:r>
              <a:rPr lang="ja-JP" altLang="en-US" sz="3200" i="0" dirty="0">
                <a:solidFill>
                  <a:schemeClr val="accent1">
                    <a:lumMod val="75000"/>
                  </a:schemeClr>
                </a:solidFill>
                <a:effectLst/>
              </a:rPr>
              <a:t>進む</a:t>
            </a:r>
            <a:endParaRPr lang="en-US" altLang="ja-JP" sz="3200" i="0" dirty="0">
              <a:solidFill>
                <a:schemeClr val="accent1">
                  <a:lumMod val="75000"/>
                </a:schemeClr>
              </a:solidFill>
              <a:effectLst/>
            </a:endParaRPr>
          </a:p>
          <a:p>
            <a:pPr marL="0" indent="0" algn="l">
              <a:buNone/>
            </a:pPr>
            <a:r>
              <a:rPr lang="ja-JP" altLang="en-US" sz="3200" b="1" i="0" dirty="0">
                <a:solidFill>
                  <a:schemeClr val="accent1">
                    <a:lumMod val="75000"/>
                  </a:schemeClr>
                </a:solidFill>
                <a:effectLst/>
              </a:rPr>
              <a:t>　　</a:t>
            </a:r>
            <a:r>
              <a:rPr lang="en-US" altLang="ja-JP" sz="3200" b="1" i="0" dirty="0">
                <a:solidFill>
                  <a:srgbClr val="333333"/>
                </a:solidFill>
                <a:effectLst/>
              </a:rPr>
              <a:t>CH</a:t>
            </a:r>
            <a:r>
              <a:rPr lang="en-US" altLang="ja-JP" sz="2000" b="1" i="0" dirty="0">
                <a:solidFill>
                  <a:srgbClr val="333333"/>
                </a:solidFill>
                <a:effectLst/>
              </a:rPr>
              <a:t>4</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a:t>
            </a:r>
            <a:r>
              <a:rPr lang="en-US" altLang="ja-JP" sz="3200" b="1" i="0" dirty="0">
                <a:solidFill>
                  <a:srgbClr val="333333"/>
                </a:solidFill>
                <a:effectLst/>
              </a:rPr>
              <a:t>H</a:t>
            </a:r>
            <a:r>
              <a:rPr lang="en-US" altLang="ja-JP" sz="2000" b="1" i="0" dirty="0">
                <a:solidFill>
                  <a:srgbClr val="333333"/>
                </a:solidFill>
                <a:effectLst/>
              </a:rPr>
              <a:t>2</a:t>
            </a:r>
            <a:r>
              <a:rPr lang="en-US" altLang="ja-JP" sz="3200" b="1" i="0" dirty="0">
                <a:solidFill>
                  <a:srgbClr val="333333"/>
                </a:solidFill>
                <a:effectLst/>
              </a:rPr>
              <a:t>O</a:t>
            </a:r>
            <a:r>
              <a:rPr lang="ja-JP" altLang="en-US" sz="3200" b="1" i="0" dirty="0">
                <a:solidFill>
                  <a:srgbClr val="333333"/>
                </a:solidFill>
                <a:effectLst/>
              </a:rPr>
              <a:t>　⇄　</a:t>
            </a:r>
            <a:r>
              <a:rPr lang="en-US" altLang="ja-JP" sz="3200" b="1" i="0" dirty="0">
                <a:solidFill>
                  <a:srgbClr val="333333"/>
                </a:solidFill>
                <a:effectLst/>
              </a:rPr>
              <a:t>CO</a:t>
            </a:r>
            <a:r>
              <a:rPr lang="ja-JP" altLang="en-US" sz="3200" b="1" i="0" dirty="0">
                <a:solidFill>
                  <a:srgbClr val="333333"/>
                </a:solidFill>
                <a:effectLst/>
              </a:rPr>
              <a:t>　</a:t>
            </a:r>
            <a:r>
              <a:rPr lang="en-US" altLang="ja-JP" sz="3200" b="1" i="0" dirty="0">
                <a:solidFill>
                  <a:srgbClr val="333333"/>
                </a:solidFill>
                <a:effectLst/>
              </a:rPr>
              <a:t>+</a:t>
            </a:r>
            <a:r>
              <a:rPr lang="ja-JP" altLang="en-US" sz="3200" b="1" i="0" dirty="0">
                <a:solidFill>
                  <a:srgbClr val="333333"/>
                </a:solidFill>
                <a:effectLst/>
              </a:rPr>
              <a:t>　３</a:t>
            </a:r>
            <a:r>
              <a:rPr lang="en-US" altLang="ja-JP" sz="3200" b="1" i="0" dirty="0">
                <a:solidFill>
                  <a:srgbClr val="333333"/>
                </a:solidFill>
                <a:effectLst/>
              </a:rPr>
              <a:t>H</a:t>
            </a:r>
            <a:r>
              <a:rPr lang="en-US" altLang="ja-JP" sz="2000" b="1" i="0" dirty="0">
                <a:solidFill>
                  <a:srgbClr val="333333"/>
                </a:solidFill>
                <a:effectLst/>
              </a:rPr>
              <a:t>2</a:t>
            </a:r>
          </a:p>
          <a:p>
            <a:pPr marL="0" indent="0" algn="l">
              <a:buNone/>
            </a:pPr>
            <a:r>
              <a:rPr lang="ja-JP" altLang="en-US" sz="2000" b="0" i="0" dirty="0">
                <a:solidFill>
                  <a:srgbClr val="333333"/>
                </a:solidFill>
                <a:effectLst/>
              </a:rPr>
              <a:t>　　　　　　　　　</a:t>
            </a:r>
            <a:endParaRPr lang="ja-JP" altLang="en-US" sz="3200" b="0" i="0" dirty="0">
              <a:solidFill>
                <a:srgbClr val="333333"/>
              </a:solidFill>
              <a:effectLst/>
            </a:endParaRPr>
          </a:p>
        </p:txBody>
      </p:sp>
      <p:sp>
        <p:nvSpPr>
          <p:cNvPr id="11" name="コンテンツ プレースホルダー 5">
            <a:extLst>
              <a:ext uri="{FF2B5EF4-FFF2-40B4-BE49-F238E27FC236}">
                <a16:creationId xmlns:a16="http://schemas.microsoft.com/office/drawing/2014/main" id="{D349CCC7-3921-4ECD-A9ED-90C39754708D}"/>
              </a:ext>
            </a:extLst>
          </p:cNvPr>
          <p:cNvSpPr txBox="1">
            <a:spLocks/>
          </p:cNvSpPr>
          <p:nvPr/>
        </p:nvSpPr>
        <p:spPr>
          <a:xfrm>
            <a:off x="649301" y="2464004"/>
            <a:ext cx="11457677" cy="1535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200" b="1" i="0" dirty="0">
                <a:solidFill>
                  <a:srgbClr val="333333"/>
                </a:solidFill>
                <a:effectLst/>
              </a:rPr>
              <a:t>温度が上がる</a:t>
            </a:r>
            <a:r>
              <a:rPr lang="ja-JP" altLang="en-US" sz="3200" i="0" dirty="0">
                <a:solidFill>
                  <a:srgbClr val="333333"/>
                </a:solidFill>
                <a:effectLst/>
              </a:rPr>
              <a:t>と、</a:t>
            </a:r>
            <a:r>
              <a:rPr lang="ja-JP" altLang="en-US" sz="3200" b="1" i="0" dirty="0">
                <a:solidFill>
                  <a:srgbClr val="333333"/>
                </a:solidFill>
                <a:effectLst/>
              </a:rPr>
              <a:t>熱を吸収</a:t>
            </a:r>
            <a:r>
              <a:rPr lang="ja-JP" altLang="en-US" sz="3200" i="0" dirty="0">
                <a:solidFill>
                  <a:srgbClr val="333333"/>
                </a:solidFill>
                <a:effectLst/>
              </a:rPr>
              <a:t>する方向へ反応が進む</a:t>
            </a:r>
          </a:p>
        </p:txBody>
      </p:sp>
      <p:cxnSp>
        <p:nvCxnSpPr>
          <p:cNvPr id="7" name="直線矢印コネクタ 6">
            <a:extLst>
              <a:ext uri="{FF2B5EF4-FFF2-40B4-BE49-F238E27FC236}">
                <a16:creationId xmlns:a16="http://schemas.microsoft.com/office/drawing/2014/main" id="{F870F7CA-0EAD-4072-BFBD-FBA5333E31CA}"/>
              </a:ext>
            </a:extLst>
          </p:cNvPr>
          <p:cNvCxnSpPr>
            <a:cxnSpLocks/>
          </p:cNvCxnSpPr>
          <p:nvPr/>
        </p:nvCxnSpPr>
        <p:spPr>
          <a:xfrm flipH="1">
            <a:off x="4762500" y="4095750"/>
            <a:ext cx="542925" cy="0"/>
          </a:xfrm>
          <a:prstGeom prst="straightConnector1">
            <a:avLst/>
          </a:prstGeom>
          <a:ln w="9525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C000B6A9-8D66-4ED4-A5B1-3396D7140FC8}"/>
              </a:ext>
            </a:extLst>
          </p:cNvPr>
          <p:cNvCxnSpPr>
            <a:cxnSpLocks/>
          </p:cNvCxnSpPr>
          <p:nvPr/>
        </p:nvCxnSpPr>
        <p:spPr>
          <a:xfrm>
            <a:off x="5041106" y="5600700"/>
            <a:ext cx="528638" cy="0"/>
          </a:xfrm>
          <a:prstGeom prst="straightConnector1">
            <a:avLst/>
          </a:prstGeom>
          <a:ln w="95250">
            <a:solidFill>
              <a:srgbClr val="EAB200"/>
            </a:solidFill>
            <a:tailEnd type="triangle"/>
          </a:ln>
        </p:spPr>
        <p:style>
          <a:lnRef idx="1">
            <a:schemeClr val="accent1"/>
          </a:lnRef>
          <a:fillRef idx="0">
            <a:schemeClr val="accent1"/>
          </a:fillRef>
          <a:effectRef idx="0">
            <a:schemeClr val="accent1"/>
          </a:effectRef>
          <a:fontRef idx="minor">
            <a:schemeClr val="tx1"/>
          </a:fontRef>
        </p:style>
      </p:cxnSp>
      <p:sp>
        <p:nvSpPr>
          <p:cNvPr id="13" name="タイトル 1">
            <a:extLst>
              <a:ext uri="{FF2B5EF4-FFF2-40B4-BE49-F238E27FC236}">
                <a16:creationId xmlns:a16="http://schemas.microsoft.com/office/drawing/2014/main" id="{9034DBEB-C5D1-417B-8153-18B6BB2F90CD}"/>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4" name="L 字 13">
            <a:extLst>
              <a:ext uri="{FF2B5EF4-FFF2-40B4-BE49-F238E27FC236}">
                <a16:creationId xmlns:a16="http://schemas.microsoft.com/office/drawing/2014/main" id="{2FBF6136-ADE1-4FEB-B679-21D74A69BA23}"/>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E57F64D6-1EE6-481D-9A29-61A1F2A0DE18}"/>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3E3F012-C1B6-411B-9F99-E5698F29CE39}"/>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2761658-14DB-4A6F-B70A-222694A0CB19}"/>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ED114920-5E78-4B07-BDC3-26B1271E73BA}"/>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D05C00DA-A046-4235-8973-AEA961C6D5AE}"/>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0D1321DF-EA0E-4DEE-AFB4-B878EC657B69}"/>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3744C736-E1C3-4B4B-98D2-7BC2802CCEC2}"/>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C39A878A-917F-4ABE-BF1B-54476664ABEA}"/>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2D717CDA-F821-4748-97AA-BD372A6EDCE5}"/>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E596F476-845B-4AEE-A505-A11A56D555CD}"/>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518699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圧力の変化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388103" y="2831753"/>
            <a:ext cx="12246775" cy="25353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i="0" dirty="0">
                <a:effectLst/>
              </a:rPr>
              <a:t>圧力を</a:t>
            </a:r>
            <a:r>
              <a:rPr lang="ja-JP" altLang="en-US" sz="4000" b="1" i="0" u="sng" dirty="0">
                <a:solidFill>
                  <a:srgbClr val="EAB200"/>
                </a:solidFill>
                <a:effectLst/>
              </a:rPr>
              <a:t>上げる</a:t>
            </a:r>
            <a:r>
              <a:rPr lang="ja-JP" altLang="en-US" sz="4000" i="0" dirty="0">
                <a:effectLst/>
              </a:rPr>
              <a:t>と、体積が減少する方向へ反応が進む</a:t>
            </a:r>
            <a:endParaRPr lang="en-US" altLang="ja-JP" sz="4000" i="0" dirty="0">
              <a:effectLst/>
            </a:endParaRPr>
          </a:p>
          <a:p>
            <a:pPr marL="0" indent="0" algn="l">
              <a:buNone/>
            </a:pPr>
            <a:endParaRPr lang="en-US" altLang="ja-JP" sz="4000" i="0" dirty="0">
              <a:effectLst/>
            </a:endParaRPr>
          </a:p>
          <a:p>
            <a:pPr marL="0" indent="0" algn="l">
              <a:buNone/>
            </a:pPr>
            <a:r>
              <a:rPr lang="ja-JP" altLang="en-US" sz="4000" i="0" dirty="0">
                <a:effectLst/>
              </a:rPr>
              <a:t>圧力を</a:t>
            </a:r>
            <a:r>
              <a:rPr lang="ja-JP" altLang="en-US" sz="4000" b="1" i="0" u="sng" dirty="0">
                <a:solidFill>
                  <a:srgbClr val="EAB200"/>
                </a:solidFill>
                <a:effectLst/>
              </a:rPr>
              <a:t>下げる</a:t>
            </a:r>
            <a:r>
              <a:rPr lang="ja-JP" altLang="en-US" sz="4000" i="0" dirty="0">
                <a:effectLst/>
              </a:rPr>
              <a:t>と、体積が増加する方向へ反応が進む</a:t>
            </a:r>
            <a:endParaRPr lang="en-US" altLang="ja-JP" sz="4000" i="0" dirty="0">
              <a:effectLst/>
            </a:endParaRPr>
          </a:p>
        </p:txBody>
      </p:sp>
      <p:sp>
        <p:nvSpPr>
          <p:cNvPr id="10" name="タイトル 1">
            <a:extLst>
              <a:ext uri="{FF2B5EF4-FFF2-40B4-BE49-F238E27FC236}">
                <a16:creationId xmlns:a16="http://schemas.microsoft.com/office/drawing/2014/main" id="{ACF01198-A1D3-4E56-9EF1-9D9FCD2EFF0A}"/>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C68A4106-A26F-4A88-9B99-C9A2AFAB4499}"/>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72D9FA10-3BFF-47DD-AA16-2F0E6FB06DBC}"/>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EF94F3B4-6BA2-4050-919A-5185F00CF92D}"/>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B231533C-B9D4-4A4B-9064-45E1AECDA0D0}"/>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25000BFD-CCC7-4CB1-9C90-0A937D43D243}"/>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8EBEC85-ADEC-4845-BCF7-AFFEEA51A6B0}"/>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042ED4DE-1AA0-4E23-942D-F6FC4B8E43A7}"/>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9A435E02-7B6F-4BB9-A35C-688478C24F56}"/>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284A0F93-794B-45B5-B9C6-4BD50E9431E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D03C91F0-EEDE-4D4F-9815-51BB62554E27}"/>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774C61D5-5178-402B-A8D1-CDBDA99B7484}"/>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90248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圧力の変化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495749" y="2831753"/>
            <a:ext cx="12246775" cy="25353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i="0" dirty="0">
                <a:effectLst/>
              </a:rPr>
              <a:t>反応式の物質のモル数を確認（</a:t>
            </a:r>
            <a:r>
              <a:rPr lang="en-US" altLang="ja-JP" sz="3600" i="0" dirty="0">
                <a:effectLst/>
              </a:rPr>
              <a:t>1</a:t>
            </a:r>
            <a:r>
              <a:rPr lang="ja-JP" altLang="en-US" sz="3600" i="0" dirty="0">
                <a:effectLst/>
              </a:rPr>
              <a:t>は省略されている</a:t>
            </a:r>
            <a:r>
              <a:rPr lang="ja-JP" altLang="en-US" sz="4000" i="0" dirty="0">
                <a:effectLst/>
              </a:rPr>
              <a:t>）</a:t>
            </a:r>
            <a:endParaRPr lang="en-US" altLang="ja-JP" sz="4000" i="0" dirty="0">
              <a:effectLst/>
            </a:endParaRPr>
          </a:p>
        </p:txBody>
      </p:sp>
      <p:sp>
        <p:nvSpPr>
          <p:cNvPr id="10" name="コンテンツ プレースホルダー 5">
            <a:extLst>
              <a:ext uri="{FF2B5EF4-FFF2-40B4-BE49-F238E27FC236}">
                <a16:creationId xmlns:a16="http://schemas.microsoft.com/office/drawing/2014/main" id="{0734A0A6-2D7E-4E2E-A8C7-CD1A45A48873}"/>
              </a:ext>
            </a:extLst>
          </p:cNvPr>
          <p:cNvSpPr txBox="1">
            <a:spLocks/>
          </p:cNvSpPr>
          <p:nvPr/>
        </p:nvSpPr>
        <p:spPr>
          <a:xfrm>
            <a:off x="738637" y="4188618"/>
            <a:ext cx="10714726" cy="8915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dirty="0">
                <a:solidFill>
                  <a:srgbClr val="788EBF"/>
                </a:solidFill>
              </a:rPr>
              <a:t>１</a:t>
            </a:r>
            <a:r>
              <a:rPr lang="en-US" altLang="ja-JP" sz="4000" b="1" i="0" dirty="0">
                <a:solidFill>
                  <a:srgbClr val="333333"/>
                </a:solidFill>
                <a:effectLst/>
              </a:rPr>
              <a:t>CH</a:t>
            </a:r>
            <a:r>
              <a:rPr lang="en-US" altLang="ja-JP" b="1" i="0" dirty="0">
                <a:solidFill>
                  <a:srgbClr val="333333"/>
                </a:solidFill>
                <a:effectLst/>
              </a:rPr>
              <a:t>4</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dirty="0">
                <a:solidFill>
                  <a:srgbClr val="788EBF"/>
                </a:solidFill>
              </a:rPr>
              <a:t>１</a:t>
            </a:r>
            <a:r>
              <a:rPr lang="en-US" altLang="ja-JP" sz="4000" b="1" i="0" dirty="0">
                <a:solidFill>
                  <a:srgbClr val="333333"/>
                </a:solidFill>
                <a:effectLst/>
              </a:rPr>
              <a:t>H</a:t>
            </a:r>
            <a:r>
              <a:rPr lang="en-US" altLang="ja-JP" b="1" i="0" dirty="0">
                <a:solidFill>
                  <a:srgbClr val="333333"/>
                </a:solidFill>
                <a:effectLst/>
              </a:rPr>
              <a:t>2</a:t>
            </a:r>
            <a:r>
              <a:rPr lang="en-US" altLang="ja-JP" sz="4000" b="1" i="0" dirty="0">
                <a:solidFill>
                  <a:srgbClr val="333333"/>
                </a:solidFill>
                <a:effectLst/>
              </a:rPr>
              <a:t>O</a:t>
            </a:r>
            <a:r>
              <a:rPr lang="ja-JP" altLang="en-US" sz="4000" b="1" i="0" dirty="0">
                <a:solidFill>
                  <a:srgbClr val="333333"/>
                </a:solidFill>
                <a:effectLst/>
              </a:rPr>
              <a:t>　⇄　</a:t>
            </a:r>
            <a:r>
              <a:rPr lang="ja-JP" altLang="en-US" sz="4000" b="1" dirty="0">
                <a:solidFill>
                  <a:srgbClr val="788EBF"/>
                </a:solidFill>
              </a:rPr>
              <a:t>１</a:t>
            </a:r>
            <a:r>
              <a:rPr lang="en-US" altLang="ja-JP" sz="4000" b="1" i="0" dirty="0">
                <a:solidFill>
                  <a:srgbClr val="333333"/>
                </a:solidFill>
                <a:effectLst/>
              </a:rPr>
              <a:t>CO</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i="0" dirty="0">
                <a:solidFill>
                  <a:srgbClr val="788EBF"/>
                </a:solidFill>
                <a:effectLst/>
              </a:rPr>
              <a:t>３</a:t>
            </a:r>
            <a:r>
              <a:rPr lang="en-US" altLang="ja-JP" sz="4000" b="1" i="0" dirty="0">
                <a:solidFill>
                  <a:srgbClr val="333333"/>
                </a:solidFill>
                <a:effectLst/>
              </a:rPr>
              <a:t>H</a:t>
            </a:r>
            <a:r>
              <a:rPr lang="en-US" altLang="ja-JP" b="1" i="0" dirty="0">
                <a:solidFill>
                  <a:srgbClr val="333333"/>
                </a:solidFill>
                <a:effectLst/>
              </a:rPr>
              <a:t>2</a:t>
            </a:r>
          </a:p>
        </p:txBody>
      </p:sp>
      <p:sp>
        <p:nvSpPr>
          <p:cNvPr id="11" name="コンテンツ プレースホルダー 5">
            <a:extLst>
              <a:ext uri="{FF2B5EF4-FFF2-40B4-BE49-F238E27FC236}">
                <a16:creationId xmlns:a16="http://schemas.microsoft.com/office/drawing/2014/main" id="{5DC75DE3-CC93-4F11-BBF0-48311B7AEB6D}"/>
              </a:ext>
            </a:extLst>
          </p:cNvPr>
          <p:cNvSpPr txBox="1">
            <a:spLocks/>
          </p:cNvSpPr>
          <p:nvPr/>
        </p:nvSpPr>
        <p:spPr>
          <a:xfrm>
            <a:off x="1477274" y="5097950"/>
            <a:ext cx="10714726" cy="659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dirty="0">
                <a:solidFill>
                  <a:srgbClr val="788EBF"/>
                </a:solidFill>
              </a:rPr>
              <a:t>１</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dirty="0">
                <a:solidFill>
                  <a:srgbClr val="788EBF"/>
                </a:solidFill>
              </a:rPr>
              <a:t>１</a:t>
            </a:r>
            <a:r>
              <a:rPr lang="ja-JP" altLang="en-US" sz="4000" b="1" i="0" dirty="0">
                <a:solidFill>
                  <a:srgbClr val="333333"/>
                </a:solidFill>
                <a:effectLst/>
              </a:rPr>
              <a:t>　　　　　　　</a:t>
            </a:r>
            <a:r>
              <a:rPr lang="ja-JP" altLang="en-US" sz="4000" b="1" dirty="0">
                <a:solidFill>
                  <a:srgbClr val="788EBF"/>
                </a:solidFill>
              </a:rPr>
              <a:t>１</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i="0" dirty="0">
                <a:solidFill>
                  <a:srgbClr val="788EBF"/>
                </a:solidFill>
                <a:effectLst/>
              </a:rPr>
              <a:t>３</a:t>
            </a:r>
            <a:r>
              <a:rPr lang="ja-JP" altLang="en-US" sz="4000" b="1" i="0" dirty="0">
                <a:solidFill>
                  <a:schemeClr val="accent1"/>
                </a:solidFill>
                <a:effectLst/>
              </a:rPr>
              <a:t>                </a:t>
            </a:r>
            <a:endParaRPr lang="en-US" altLang="ja-JP" b="1" i="0" dirty="0">
              <a:solidFill>
                <a:srgbClr val="333333"/>
              </a:solidFill>
              <a:effectLst/>
            </a:endParaRPr>
          </a:p>
        </p:txBody>
      </p:sp>
      <p:sp>
        <p:nvSpPr>
          <p:cNvPr id="12" name="コンテンツ プレースホルダー 5">
            <a:extLst>
              <a:ext uri="{FF2B5EF4-FFF2-40B4-BE49-F238E27FC236}">
                <a16:creationId xmlns:a16="http://schemas.microsoft.com/office/drawing/2014/main" id="{E7949657-2C77-45CC-A1FE-46768AB33C92}"/>
              </a:ext>
            </a:extLst>
          </p:cNvPr>
          <p:cNvSpPr txBox="1">
            <a:spLocks/>
          </p:cNvSpPr>
          <p:nvPr/>
        </p:nvSpPr>
        <p:spPr>
          <a:xfrm>
            <a:off x="1143899" y="5764921"/>
            <a:ext cx="10714726" cy="659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chemeClr val="accent1">
                    <a:lumMod val="75000"/>
                  </a:schemeClr>
                </a:solidFill>
                <a:effectLst/>
              </a:rPr>
              <a:t>　　</a:t>
            </a:r>
            <a:r>
              <a:rPr lang="en-US" altLang="ja-JP" sz="4000" b="1" i="0" dirty="0">
                <a:solidFill>
                  <a:srgbClr val="788EBF"/>
                </a:solidFill>
                <a:effectLst/>
              </a:rPr>
              <a:t>2</a:t>
            </a:r>
            <a:r>
              <a:rPr lang="ja-JP" altLang="en-US" sz="4000" b="1" i="0" dirty="0">
                <a:solidFill>
                  <a:srgbClr val="788EBF"/>
                </a:solidFill>
                <a:effectLst/>
              </a:rPr>
              <a:t>モル　　　　　　　　　</a:t>
            </a:r>
            <a:r>
              <a:rPr lang="en-US" altLang="ja-JP" sz="4000" b="1" i="0" dirty="0">
                <a:solidFill>
                  <a:srgbClr val="788EBF"/>
                </a:solidFill>
                <a:effectLst/>
              </a:rPr>
              <a:t>4</a:t>
            </a:r>
            <a:r>
              <a:rPr lang="ja-JP" altLang="en-US" sz="4000" b="1" i="0" dirty="0">
                <a:solidFill>
                  <a:srgbClr val="788EBF"/>
                </a:solidFill>
                <a:effectLst/>
              </a:rPr>
              <a:t>モル                </a:t>
            </a:r>
            <a:endParaRPr lang="en-US" altLang="ja-JP" b="1" i="0" dirty="0">
              <a:solidFill>
                <a:srgbClr val="788EBF"/>
              </a:solidFill>
              <a:effectLst/>
            </a:endParaRPr>
          </a:p>
        </p:txBody>
      </p:sp>
      <p:sp>
        <p:nvSpPr>
          <p:cNvPr id="13" name="タイトル 1">
            <a:extLst>
              <a:ext uri="{FF2B5EF4-FFF2-40B4-BE49-F238E27FC236}">
                <a16:creationId xmlns:a16="http://schemas.microsoft.com/office/drawing/2014/main" id="{AFA9185F-D935-4A6B-A7B4-8F2827258794}"/>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4" name="L 字 13">
            <a:extLst>
              <a:ext uri="{FF2B5EF4-FFF2-40B4-BE49-F238E27FC236}">
                <a16:creationId xmlns:a16="http://schemas.microsoft.com/office/drawing/2014/main" id="{798E720C-9282-4C06-8E84-A114CB9EBBD4}"/>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9DD46698-3A13-467A-B93E-AB57BCDC44B2}"/>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7A77F957-485D-43B6-81E9-DDEAB785F106}"/>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9AEB1E51-AFF5-4D5C-9507-36816E1F0BFF}"/>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A52D4A84-C373-4DFB-92A9-02A7F4F4CEA7}"/>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53A54CFE-7BDC-45F9-B508-D8EE02BF30E3}"/>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342002C7-8DA2-44B7-8DEE-961AA0CAB7DF}"/>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9CB1AA31-5BB1-4480-852D-81A4DF9C8C25}"/>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99D68060-11A8-47E4-A98C-5BA6B31E38C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E4761FEF-69E3-4194-A9A8-BEF9D056DB98}"/>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1A98CB5B-70E9-48B4-B98B-FEC370856035}"/>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841770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510598" y="1752948"/>
            <a:ext cx="3735084" cy="836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圧力の変化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600575" y="2292350"/>
            <a:ext cx="25812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562424" y="2656507"/>
            <a:ext cx="12246775" cy="25353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b="1" i="0" dirty="0">
                <a:effectLst/>
              </a:rPr>
              <a:t>圧力が上がる</a:t>
            </a:r>
            <a:r>
              <a:rPr lang="ja-JP" altLang="en-US" sz="3600" i="0" dirty="0">
                <a:effectLst/>
              </a:rPr>
              <a:t>と、</a:t>
            </a:r>
            <a:r>
              <a:rPr lang="ja-JP" altLang="en-US" sz="3600" b="1" i="0" dirty="0">
                <a:effectLst/>
              </a:rPr>
              <a:t>体積が減少</a:t>
            </a:r>
            <a:r>
              <a:rPr lang="ja-JP" altLang="en-US" sz="3600" i="0" dirty="0">
                <a:effectLst/>
              </a:rPr>
              <a:t>する方向へ反応が進む</a:t>
            </a:r>
            <a:endParaRPr lang="en-US" altLang="ja-JP" sz="4000" i="0" dirty="0">
              <a:effectLst/>
            </a:endParaRPr>
          </a:p>
        </p:txBody>
      </p:sp>
      <p:sp>
        <p:nvSpPr>
          <p:cNvPr id="10" name="コンテンツ プレースホルダー 5">
            <a:extLst>
              <a:ext uri="{FF2B5EF4-FFF2-40B4-BE49-F238E27FC236}">
                <a16:creationId xmlns:a16="http://schemas.microsoft.com/office/drawing/2014/main" id="{0734A0A6-2D7E-4E2E-A8C7-CD1A45A48873}"/>
              </a:ext>
            </a:extLst>
          </p:cNvPr>
          <p:cNvSpPr txBox="1">
            <a:spLocks/>
          </p:cNvSpPr>
          <p:nvPr/>
        </p:nvSpPr>
        <p:spPr>
          <a:xfrm>
            <a:off x="738637" y="3603411"/>
            <a:ext cx="10714726" cy="8915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dirty="0">
                <a:solidFill>
                  <a:srgbClr val="788EBF"/>
                </a:solidFill>
              </a:rPr>
              <a:t>１</a:t>
            </a:r>
            <a:r>
              <a:rPr lang="en-US" altLang="ja-JP" sz="4000" b="1" i="0" dirty="0">
                <a:solidFill>
                  <a:srgbClr val="333333"/>
                </a:solidFill>
                <a:effectLst/>
              </a:rPr>
              <a:t>CH</a:t>
            </a:r>
            <a:r>
              <a:rPr lang="en-US" altLang="ja-JP" b="1" i="0" dirty="0">
                <a:solidFill>
                  <a:srgbClr val="333333"/>
                </a:solidFill>
                <a:effectLst/>
              </a:rPr>
              <a:t>4</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dirty="0">
                <a:solidFill>
                  <a:srgbClr val="788EBF"/>
                </a:solidFill>
              </a:rPr>
              <a:t>１</a:t>
            </a:r>
            <a:r>
              <a:rPr lang="en-US" altLang="ja-JP" sz="4000" b="1" i="0" dirty="0">
                <a:solidFill>
                  <a:srgbClr val="333333"/>
                </a:solidFill>
                <a:effectLst/>
              </a:rPr>
              <a:t>H</a:t>
            </a:r>
            <a:r>
              <a:rPr lang="en-US" altLang="ja-JP" b="1" i="0" dirty="0">
                <a:solidFill>
                  <a:srgbClr val="333333"/>
                </a:solidFill>
                <a:effectLst/>
              </a:rPr>
              <a:t>2</a:t>
            </a:r>
            <a:r>
              <a:rPr lang="en-US" altLang="ja-JP" sz="4000" b="1" i="0" dirty="0">
                <a:solidFill>
                  <a:srgbClr val="333333"/>
                </a:solidFill>
                <a:effectLst/>
              </a:rPr>
              <a:t>O</a:t>
            </a:r>
            <a:r>
              <a:rPr lang="ja-JP" altLang="en-US" sz="4000" b="1" i="0" dirty="0">
                <a:solidFill>
                  <a:srgbClr val="333333"/>
                </a:solidFill>
                <a:effectLst/>
              </a:rPr>
              <a:t>　⇄　</a:t>
            </a:r>
            <a:r>
              <a:rPr lang="ja-JP" altLang="en-US" sz="4000" b="1" dirty="0">
                <a:solidFill>
                  <a:srgbClr val="788EBF"/>
                </a:solidFill>
              </a:rPr>
              <a:t>１</a:t>
            </a:r>
            <a:r>
              <a:rPr lang="en-US" altLang="ja-JP" sz="4000" b="1" i="0" dirty="0">
                <a:solidFill>
                  <a:srgbClr val="333333"/>
                </a:solidFill>
                <a:effectLst/>
              </a:rPr>
              <a:t>CO</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i="0" dirty="0">
                <a:solidFill>
                  <a:srgbClr val="788EBF"/>
                </a:solidFill>
                <a:effectLst/>
              </a:rPr>
              <a:t>３</a:t>
            </a:r>
            <a:r>
              <a:rPr lang="en-US" altLang="ja-JP" sz="4000" b="1" i="0" dirty="0">
                <a:solidFill>
                  <a:srgbClr val="333333"/>
                </a:solidFill>
                <a:effectLst/>
              </a:rPr>
              <a:t>H</a:t>
            </a:r>
            <a:r>
              <a:rPr lang="en-US" altLang="ja-JP" b="1" i="0" dirty="0">
                <a:solidFill>
                  <a:srgbClr val="333333"/>
                </a:solidFill>
                <a:effectLst/>
              </a:rPr>
              <a:t>2</a:t>
            </a:r>
          </a:p>
        </p:txBody>
      </p:sp>
      <p:cxnSp>
        <p:nvCxnSpPr>
          <p:cNvPr id="11" name="直線矢印コネクタ 10">
            <a:extLst>
              <a:ext uri="{FF2B5EF4-FFF2-40B4-BE49-F238E27FC236}">
                <a16:creationId xmlns:a16="http://schemas.microsoft.com/office/drawing/2014/main" id="{75C809E2-D398-4708-9A0B-1D2D7DE1CF64}"/>
              </a:ext>
            </a:extLst>
          </p:cNvPr>
          <p:cNvCxnSpPr>
            <a:cxnSpLocks/>
          </p:cNvCxnSpPr>
          <p:nvPr/>
        </p:nvCxnSpPr>
        <p:spPr>
          <a:xfrm flipH="1">
            <a:off x="5729288" y="3952875"/>
            <a:ext cx="619124" cy="0"/>
          </a:xfrm>
          <a:prstGeom prst="straightConnector1">
            <a:avLst/>
          </a:prstGeom>
          <a:ln w="95250">
            <a:solidFill>
              <a:srgbClr val="EAB200"/>
            </a:solidFill>
            <a:tailEnd type="triangle"/>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5">
            <a:extLst>
              <a:ext uri="{FF2B5EF4-FFF2-40B4-BE49-F238E27FC236}">
                <a16:creationId xmlns:a16="http://schemas.microsoft.com/office/drawing/2014/main" id="{5CAF9137-3569-4697-BF8B-0AA968F73439}"/>
              </a:ext>
            </a:extLst>
          </p:cNvPr>
          <p:cNvSpPr txBox="1">
            <a:spLocks/>
          </p:cNvSpPr>
          <p:nvPr/>
        </p:nvSpPr>
        <p:spPr>
          <a:xfrm>
            <a:off x="562424" y="4834069"/>
            <a:ext cx="12246775" cy="25353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b="1" i="0" dirty="0">
                <a:effectLst/>
              </a:rPr>
              <a:t>体積（モル数）が同じ</a:t>
            </a:r>
            <a:r>
              <a:rPr lang="ja-JP" altLang="en-US" sz="3600" i="0" dirty="0">
                <a:effectLst/>
              </a:rPr>
              <a:t>場合、</a:t>
            </a:r>
            <a:r>
              <a:rPr lang="ja-JP" altLang="en-US" sz="3600" b="1" i="0" dirty="0">
                <a:effectLst/>
              </a:rPr>
              <a:t>平衡状態は</a:t>
            </a:r>
            <a:r>
              <a:rPr lang="ja-JP" altLang="en-US" sz="3600" b="1" i="0" u="sng" dirty="0">
                <a:solidFill>
                  <a:srgbClr val="EAB200"/>
                </a:solidFill>
                <a:effectLst/>
              </a:rPr>
              <a:t>変わらない</a:t>
            </a:r>
            <a:endParaRPr lang="en-US" altLang="ja-JP" sz="4000" i="0" u="sng" dirty="0">
              <a:solidFill>
                <a:srgbClr val="EAB200"/>
              </a:solidFill>
              <a:effectLst/>
            </a:endParaRPr>
          </a:p>
        </p:txBody>
      </p:sp>
      <p:sp>
        <p:nvSpPr>
          <p:cNvPr id="13" name="コンテンツ プレースホルダー 5">
            <a:extLst>
              <a:ext uri="{FF2B5EF4-FFF2-40B4-BE49-F238E27FC236}">
                <a16:creationId xmlns:a16="http://schemas.microsoft.com/office/drawing/2014/main" id="{FECEF49C-A67F-4D58-8E11-A51D694749A9}"/>
              </a:ext>
            </a:extLst>
          </p:cNvPr>
          <p:cNvSpPr txBox="1">
            <a:spLocks/>
          </p:cNvSpPr>
          <p:nvPr/>
        </p:nvSpPr>
        <p:spPr>
          <a:xfrm>
            <a:off x="738637" y="5541343"/>
            <a:ext cx="11529563" cy="8915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dirty="0">
                <a:solidFill>
                  <a:srgbClr val="788EBF"/>
                </a:solidFill>
              </a:rPr>
              <a:t>１</a:t>
            </a:r>
            <a:r>
              <a:rPr lang="en-US" altLang="ja-JP" sz="4000" b="1" i="0" dirty="0">
                <a:solidFill>
                  <a:srgbClr val="333333"/>
                </a:solidFill>
                <a:effectLst/>
              </a:rPr>
              <a:t>CO</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dirty="0">
                <a:solidFill>
                  <a:srgbClr val="788EBF"/>
                </a:solidFill>
              </a:rPr>
              <a:t> １</a:t>
            </a:r>
            <a:r>
              <a:rPr lang="en-US" altLang="ja-JP" sz="4000" b="1" i="0" dirty="0">
                <a:solidFill>
                  <a:srgbClr val="333333"/>
                </a:solidFill>
                <a:effectLst/>
              </a:rPr>
              <a:t>H</a:t>
            </a:r>
            <a:r>
              <a:rPr lang="en-US" altLang="ja-JP" sz="2800" b="1" i="0" dirty="0">
                <a:solidFill>
                  <a:srgbClr val="333333"/>
                </a:solidFill>
                <a:effectLst/>
              </a:rPr>
              <a:t>2</a:t>
            </a:r>
            <a:r>
              <a:rPr lang="en-US" altLang="ja-JP" sz="4000" b="1" i="0" dirty="0">
                <a:solidFill>
                  <a:srgbClr val="333333"/>
                </a:solidFill>
                <a:effectLst/>
              </a:rPr>
              <a:t>O</a:t>
            </a:r>
            <a:r>
              <a:rPr lang="ja-JP" altLang="en-US" sz="4000" b="1" i="0" dirty="0">
                <a:solidFill>
                  <a:srgbClr val="333333"/>
                </a:solidFill>
                <a:effectLst/>
              </a:rPr>
              <a:t>　</a:t>
            </a:r>
            <a:r>
              <a:rPr lang="ja-JP" altLang="en-US" sz="4000" b="1" i="0" dirty="0">
                <a:solidFill>
                  <a:srgbClr val="EAB200"/>
                </a:solidFill>
                <a:effectLst/>
              </a:rPr>
              <a:t>⇄</a:t>
            </a:r>
            <a:r>
              <a:rPr lang="ja-JP" altLang="en-US" sz="4000" b="1" i="0" dirty="0">
                <a:solidFill>
                  <a:srgbClr val="333333"/>
                </a:solidFill>
                <a:effectLst/>
              </a:rPr>
              <a:t>　</a:t>
            </a:r>
            <a:r>
              <a:rPr lang="ja-JP" altLang="en-US" sz="4000" b="1" dirty="0">
                <a:solidFill>
                  <a:srgbClr val="788EBF"/>
                </a:solidFill>
              </a:rPr>
              <a:t> １</a:t>
            </a:r>
            <a:r>
              <a:rPr lang="en-US" altLang="ja-JP" sz="4000" b="1" i="0" dirty="0">
                <a:solidFill>
                  <a:srgbClr val="333333"/>
                </a:solidFill>
                <a:effectLst/>
              </a:rPr>
              <a:t>CO</a:t>
            </a:r>
            <a:r>
              <a:rPr lang="en-US" altLang="ja-JP" sz="2800" b="1" i="0" dirty="0">
                <a:solidFill>
                  <a:srgbClr val="333333"/>
                </a:solidFill>
                <a:effectLst/>
              </a:rPr>
              <a:t>2</a:t>
            </a:r>
            <a:r>
              <a:rPr lang="ja-JP" altLang="en-US" sz="4000" b="1" i="0" dirty="0">
                <a:solidFill>
                  <a:srgbClr val="333333"/>
                </a:solidFill>
                <a:effectLst/>
              </a:rPr>
              <a:t>　</a:t>
            </a:r>
            <a:r>
              <a:rPr lang="en-US" altLang="ja-JP" sz="4000" b="1" i="0" dirty="0">
                <a:solidFill>
                  <a:srgbClr val="333333"/>
                </a:solidFill>
                <a:effectLst/>
              </a:rPr>
              <a:t>+</a:t>
            </a:r>
            <a:r>
              <a:rPr lang="ja-JP" altLang="en-US" sz="4000" b="1" i="0" dirty="0">
                <a:solidFill>
                  <a:srgbClr val="333333"/>
                </a:solidFill>
                <a:effectLst/>
              </a:rPr>
              <a:t>　</a:t>
            </a:r>
            <a:r>
              <a:rPr lang="ja-JP" altLang="en-US" sz="4000" b="1" dirty="0">
                <a:solidFill>
                  <a:srgbClr val="788EBF"/>
                </a:solidFill>
              </a:rPr>
              <a:t> １</a:t>
            </a:r>
            <a:r>
              <a:rPr lang="en-US" altLang="ja-JP" sz="4000" b="1" i="0" dirty="0">
                <a:solidFill>
                  <a:srgbClr val="333333"/>
                </a:solidFill>
                <a:effectLst/>
              </a:rPr>
              <a:t>H</a:t>
            </a:r>
            <a:r>
              <a:rPr lang="en-US" altLang="ja-JP" sz="2800" b="1" i="0" dirty="0">
                <a:solidFill>
                  <a:srgbClr val="333333"/>
                </a:solidFill>
                <a:effectLst/>
              </a:rPr>
              <a:t>2</a:t>
            </a:r>
            <a:endParaRPr lang="en-US" altLang="ja-JP" b="1" i="0" dirty="0">
              <a:solidFill>
                <a:srgbClr val="333333"/>
              </a:solidFill>
              <a:effectLst/>
            </a:endParaRPr>
          </a:p>
        </p:txBody>
      </p:sp>
      <p:sp>
        <p:nvSpPr>
          <p:cNvPr id="14" name="タイトル 1">
            <a:extLst>
              <a:ext uri="{FF2B5EF4-FFF2-40B4-BE49-F238E27FC236}">
                <a16:creationId xmlns:a16="http://schemas.microsoft.com/office/drawing/2014/main" id="{AD6CB4F6-FEE4-4A6C-8015-8D480C7894F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5" name="L 字 14">
            <a:extLst>
              <a:ext uri="{FF2B5EF4-FFF2-40B4-BE49-F238E27FC236}">
                <a16:creationId xmlns:a16="http://schemas.microsoft.com/office/drawing/2014/main" id="{13D1C6D8-2631-43AC-9E97-5F5FA6E33174}"/>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E2F16EA3-5E35-4DEA-B167-DA570D006704}"/>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4309F7AE-D4DA-4A77-9CF6-3F0F52E19269}"/>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E25B6F8B-F6A6-46DB-9DC3-5ED1A70E1801}"/>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BC149780-AD1B-4048-BC84-A7FB064B3C00}"/>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0625A9DA-FB1E-4447-91F5-069883C44A63}"/>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352F9412-A327-40B6-9B63-1DAB817B6ECF}"/>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90CB0E2F-6529-436F-BAC6-2F52C91592E9}"/>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455A43E5-6F73-4882-A91C-7D2EB1D4F52E}"/>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F97E1692-6432-4BD1-BB9A-7626F8646E8F}"/>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FA8F5725-3052-4331-9C90-929B47DCD2EE}"/>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628220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3867150" y="173184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物質の濃度の変化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3867150" y="2292350"/>
            <a:ext cx="42100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363137" y="2666031"/>
            <a:ext cx="11552638" cy="3477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0" i="0" dirty="0">
                <a:solidFill>
                  <a:srgbClr val="333333"/>
                </a:solidFill>
                <a:effectLst/>
                <a:latin typeface="Hiragino Kaku Gothic ProN"/>
              </a:rPr>
              <a:t>ある物質の</a:t>
            </a:r>
            <a:r>
              <a:rPr lang="ja-JP" altLang="en-US" sz="4000" b="1" i="0" u="sng" dirty="0">
                <a:solidFill>
                  <a:srgbClr val="EAB200"/>
                </a:solidFill>
                <a:effectLst/>
                <a:latin typeface="Hiragino Kaku Gothic ProN"/>
              </a:rPr>
              <a:t>濃度を増やす</a:t>
            </a:r>
            <a:r>
              <a:rPr lang="ja-JP" altLang="en-US" sz="4000" b="0" i="0" dirty="0">
                <a:solidFill>
                  <a:srgbClr val="333333"/>
                </a:solidFill>
                <a:effectLst/>
                <a:latin typeface="Hiragino Kaku Gothic ProN"/>
              </a:rPr>
              <a:t>と、</a:t>
            </a:r>
            <a:endParaRPr lang="en-US" altLang="ja-JP" sz="4000" b="0" i="0" dirty="0">
              <a:solidFill>
                <a:srgbClr val="333333"/>
              </a:solidFill>
              <a:effectLst/>
              <a:latin typeface="Hiragino Kaku Gothic ProN"/>
            </a:endParaRPr>
          </a:p>
          <a:p>
            <a:pPr marL="0" indent="0" algn="l">
              <a:buNone/>
            </a:pPr>
            <a:r>
              <a:rPr lang="ja-JP" altLang="en-US" sz="4000" b="1" i="0" dirty="0">
                <a:solidFill>
                  <a:srgbClr val="EAB200"/>
                </a:solidFill>
                <a:effectLst/>
                <a:latin typeface="Hiragino Kaku Gothic ProN"/>
              </a:rPr>
              <a:t>　　　　　</a:t>
            </a:r>
            <a:r>
              <a:rPr lang="ja-JP" altLang="en-US" sz="4000" b="1" i="0" u="sng" dirty="0">
                <a:solidFill>
                  <a:srgbClr val="EAB200"/>
                </a:solidFill>
                <a:effectLst/>
                <a:latin typeface="Hiragino Kaku Gothic ProN"/>
              </a:rPr>
              <a:t>その物質が減少</a:t>
            </a:r>
            <a:r>
              <a:rPr lang="ja-JP" altLang="en-US" sz="4000" b="0" i="0" dirty="0">
                <a:solidFill>
                  <a:srgbClr val="333333"/>
                </a:solidFill>
                <a:effectLst/>
                <a:latin typeface="Hiragino Kaku Gothic ProN"/>
              </a:rPr>
              <a:t>する方向へ反応が進む</a:t>
            </a:r>
            <a:endParaRPr lang="en-US" altLang="ja-JP" sz="4000" b="0" i="0" dirty="0">
              <a:solidFill>
                <a:srgbClr val="333333"/>
              </a:solidFill>
              <a:effectLst/>
              <a:latin typeface="Hiragino Kaku Gothic ProN"/>
            </a:endParaRPr>
          </a:p>
          <a:p>
            <a:pPr marL="0" indent="0" algn="l">
              <a:buNone/>
            </a:pPr>
            <a:endParaRPr lang="en-US" altLang="ja-JP" sz="4000" dirty="0">
              <a:solidFill>
                <a:srgbClr val="333333"/>
              </a:solidFill>
              <a:latin typeface="Hiragino Kaku Gothic ProN"/>
            </a:endParaRPr>
          </a:p>
          <a:p>
            <a:pPr marL="0" indent="0" algn="l">
              <a:buNone/>
            </a:pPr>
            <a:r>
              <a:rPr lang="ja-JP" altLang="en-US" sz="4000" b="0" i="0" dirty="0">
                <a:solidFill>
                  <a:srgbClr val="333333"/>
                </a:solidFill>
                <a:effectLst/>
                <a:latin typeface="Hiragino Kaku Gothic ProN"/>
              </a:rPr>
              <a:t>ある物質の</a:t>
            </a:r>
            <a:r>
              <a:rPr lang="ja-JP" altLang="en-US" sz="4000" b="1" i="0" u="sng" dirty="0">
                <a:solidFill>
                  <a:srgbClr val="EAB200"/>
                </a:solidFill>
                <a:effectLst/>
                <a:latin typeface="Hiragino Kaku Gothic ProN"/>
              </a:rPr>
              <a:t>濃度を減らす</a:t>
            </a:r>
            <a:r>
              <a:rPr lang="ja-JP" altLang="en-US" sz="4000" b="0" i="0" dirty="0">
                <a:solidFill>
                  <a:srgbClr val="333333"/>
                </a:solidFill>
                <a:effectLst/>
                <a:latin typeface="Hiragino Kaku Gothic ProN"/>
              </a:rPr>
              <a:t>と、</a:t>
            </a:r>
            <a:endParaRPr lang="en-US" altLang="ja-JP" sz="4000" b="0" i="0" dirty="0">
              <a:solidFill>
                <a:srgbClr val="333333"/>
              </a:solidFill>
              <a:effectLst/>
              <a:latin typeface="Hiragino Kaku Gothic ProN"/>
            </a:endParaRPr>
          </a:p>
          <a:p>
            <a:pPr marL="0" indent="0" algn="l">
              <a:buNone/>
            </a:pPr>
            <a:r>
              <a:rPr lang="ja-JP" altLang="en-US" sz="4000" b="1" i="0" dirty="0">
                <a:solidFill>
                  <a:srgbClr val="EAB200"/>
                </a:solidFill>
                <a:effectLst/>
                <a:latin typeface="Hiragino Kaku Gothic ProN"/>
              </a:rPr>
              <a:t>　　　　　</a:t>
            </a:r>
            <a:r>
              <a:rPr lang="ja-JP" altLang="en-US" sz="4000" b="1" i="0" u="sng" dirty="0">
                <a:solidFill>
                  <a:srgbClr val="EAB200"/>
                </a:solidFill>
                <a:effectLst/>
                <a:latin typeface="Hiragino Kaku Gothic ProN"/>
              </a:rPr>
              <a:t>その物質が増加</a:t>
            </a:r>
            <a:r>
              <a:rPr lang="ja-JP" altLang="en-US" sz="4000" b="0" i="0" dirty="0">
                <a:solidFill>
                  <a:srgbClr val="333333"/>
                </a:solidFill>
                <a:effectLst/>
                <a:latin typeface="Hiragino Kaku Gothic ProN"/>
              </a:rPr>
              <a:t>する方向へ反応が進む</a:t>
            </a:r>
            <a:endParaRPr lang="en-US" altLang="ja-JP" sz="4000" i="0" dirty="0">
              <a:effectLst/>
            </a:endParaRPr>
          </a:p>
          <a:p>
            <a:pPr marL="0" indent="0" algn="l">
              <a:buNone/>
            </a:pPr>
            <a:endParaRPr lang="en-US" altLang="ja-JP" sz="6000" i="0" dirty="0">
              <a:effectLst/>
            </a:endParaRPr>
          </a:p>
        </p:txBody>
      </p:sp>
      <p:sp>
        <p:nvSpPr>
          <p:cNvPr id="10" name="タイトル 1">
            <a:extLst>
              <a:ext uri="{FF2B5EF4-FFF2-40B4-BE49-F238E27FC236}">
                <a16:creationId xmlns:a16="http://schemas.microsoft.com/office/drawing/2014/main" id="{E61AE443-4ABF-4C48-B8D3-CC796E049A0B}"/>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15F9277B-95DF-4B6A-8179-DDF472541585}"/>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D719E793-5B8B-4918-94CB-B259CAE2DD6D}"/>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3283292D-925E-4CC3-ABD3-F8DF4EDE82C4}"/>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1C59C262-708E-42E5-9C7A-6DCF2A104803}"/>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9AB6172-1C82-4DB3-981A-155311ED6A8F}"/>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ADB5630-B1AC-45EF-A004-2280B1C6BB7C}"/>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9A19AB1D-2D1D-40A3-BCA5-78863D9E9121}"/>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6F95951E-9973-453C-A5A6-D2DC0EF41029}"/>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E91207DE-4F2B-42C5-808F-E8DA7C621956}"/>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3D7BD221-633B-4304-BF60-998F98DCE4F2}"/>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2B58EEA0-F397-4C86-867F-34C80F928B13}"/>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313835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2738437" y="1731843"/>
            <a:ext cx="6467475" cy="104245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物質（</a:t>
            </a:r>
            <a:r>
              <a:rPr lang="ja-JP" altLang="en-US" sz="4000" b="1" i="0" dirty="0">
                <a:solidFill>
                  <a:srgbClr val="333333"/>
                </a:solidFill>
                <a:effectLst/>
                <a:latin typeface="Hiragino Kaku Gothic ProN"/>
              </a:rPr>
              <a:t>水蒸気</a:t>
            </a:r>
            <a:r>
              <a:rPr lang="ja-JP" altLang="en-US" sz="4000" b="0" i="0" dirty="0">
                <a:solidFill>
                  <a:srgbClr val="333333"/>
                </a:solidFill>
                <a:effectLst/>
                <a:latin typeface="Hiragino Kaku Gothic ProN"/>
              </a:rPr>
              <a:t>）</a:t>
            </a:r>
            <a:r>
              <a:rPr lang="ja-JP" altLang="en-US" sz="4000" b="1" i="0" dirty="0">
                <a:solidFill>
                  <a:srgbClr val="333333"/>
                </a:solidFill>
                <a:effectLst/>
              </a:rPr>
              <a:t>の濃度の変化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2905125" y="2292350"/>
            <a:ext cx="602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195856" y="2387072"/>
            <a:ext cx="11552638" cy="36422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b="1" i="0" dirty="0">
                <a:solidFill>
                  <a:schemeClr val="accent1">
                    <a:lumMod val="75000"/>
                  </a:schemeClr>
                </a:solidFill>
                <a:effectLst/>
              </a:rPr>
              <a:t>反応式中の</a:t>
            </a:r>
            <a:r>
              <a:rPr lang="en-US" altLang="ja-JP" sz="3600" b="1" i="0" dirty="0">
                <a:solidFill>
                  <a:schemeClr val="accent1">
                    <a:lumMod val="75000"/>
                  </a:schemeClr>
                </a:solidFill>
                <a:effectLst/>
              </a:rPr>
              <a:t>H</a:t>
            </a:r>
            <a:r>
              <a:rPr lang="en-US" altLang="ja-JP" sz="2400" b="1" i="0" dirty="0">
                <a:solidFill>
                  <a:schemeClr val="accent1">
                    <a:lumMod val="75000"/>
                  </a:schemeClr>
                </a:solidFill>
                <a:effectLst/>
              </a:rPr>
              <a:t>2</a:t>
            </a:r>
            <a:r>
              <a:rPr lang="en-US" altLang="ja-JP" sz="3600" b="1" i="0" dirty="0">
                <a:solidFill>
                  <a:schemeClr val="accent1">
                    <a:lumMod val="75000"/>
                  </a:schemeClr>
                </a:solidFill>
                <a:effectLst/>
              </a:rPr>
              <a:t>O</a:t>
            </a:r>
            <a:r>
              <a:rPr lang="ja-JP" altLang="en-US" sz="3600" b="1" i="0" dirty="0">
                <a:solidFill>
                  <a:schemeClr val="accent1">
                    <a:lumMod val="75000"/>
                  </a:schemeClr>
                </a:solidFill>
                <a:effectLst/>
              </a:rPr>
              <a:t>を確認</a:t>
            </a:r>
            <a:endParaRPr lang="en-US" altLang="ja-JP" sz="3600" b="1" i="0" dirty="0">
              <a:solidFill>
                <a:schemeClr val="accent1">
                  <a:lumMod val="75000"/>
                </a:schemeClr>
              </a:solidFill>
              <a:effectLst/>
            </a:endParaRPr>
          </a:p>
          <a:p>
            <a:pPr marL="0" indent="0" algn="l">
              <a:buNone/>
            </a:pPr>
            <a:endParaRPr lang="ja-JP" altLang="en-US" sz="3600" b="1" i="0" dirty="0">
              <a:solidFill>
                <a:schemeClr val="accent1">
                  <a:lumMod val="75000"/>
                </a:schemeClr>
              </a:solidFill>
              <a:effectLst/>
            </a:endParaRPr>
          </a:p>
          <a:p>
            <a:pPr marL="0" indent="0" algn="l">
              <a:buNone/>
            </a:pPr>
            <a:r>
              <a:rPr lang="ja-JP" altLang="en-US" sz="3600" i="0" dirty="0">
                <a:solidFill>
                  <a:srgbClr val="333333"/>
                </a:solidFill>
                <a:effectLst/>
              </a:rPr>
              <a:t>　　　</a:t>
            </a:r>
            <a:r>
              <a:rPr lang="en-US" altLang="ja-JP" sz="4400" i="0" dirty="0">
                <a:solidFill>
                  <a:srgbClr val="333333"/>
                </a:solidFill>
                <a:effectLst/>
              </a:rPr>
              <a:t>CO</a:t>
            </a:r>
            <a:r>
              <a:rPr lang="ja-JP" altLang="en-US" sz="4400" i="0" dirty="0">
                <a:solidFill>
                  <a:srgbClr val="333333"/>
                </a:solidFill>
                <a:effectLst/>
              </a:rPr>
              <a:t>　</a:t>
            </a:r>
            <a:r>
              <a:rPr lang="en-US" altLang="ja-JP" sz="4400" i="0" dirty="0">
                <a:solidFill>
                  <a:srgbClr val="333333"/>
                </a:solidFill>
                <a:effectLst/>
              </a:rPr>
              <a:t>+</a:t>
            </a:r>
            <a:r>
              <a:rPr lang="ja-JP" altLang="en-US" sz="4400" i="0" dirty="0">
                <a:solidFill>
                  <a:srgbClr val="333333"/>
                </a:solidFill>
                <a:effectLst/>
              </a:rPr>
              <a:t>　</a:t>
            </a:r>
            <a:r>
              <a:rPr lang="en-US" altLang="ja-JP" sz="4400" i="0" dirty="0">
                <a:solidFill>
                  <a:srgbClr val="333333"/>
                </a:solidFill>
                <a:effectLst/>
                <a:highlight>
                  <a:srgbClr val="CAD7EE"/>
                </a:highlight>
              </a:rPr>
              <a:t>H</a:t>
            </a:r>
            <a:r>
              <a:rPr lang="en-US" altLang="ja-JP" sz="3200" i="0" dirty="0">
                <a:solidFill>
                  <a:srgbClr val="333333"/>
                </a:solidFill>
                <a:effectLst/>
                <a:highlight>
                  <a:srgbClr val="CAD7EE"/>
                </a:highlight>
              </a:rPr>
              <a:t>2</a:t>
            </a:r>
            <a:r>
              <a:rPr lang="en-US" altLang="ja-JP" sz="4400" i="0" dirty="0">
                <a:solidFill>
                  <a:srgbClr val="333333"/>
                </a:solidFill>
                <a:effectLst/>
                <a:highlight>
                  <a:srgbClr val="CAD7EE"/>
                </a:highlight>
              </a:rPr>
              <a:t>O</a:t>
            </a:r>
            <a:r>
              <a:rPr lang="ja-JP" altLang="en-US" sz="4400" i="0" dirty="0">
                <a:solidFill>
                  <a:srgbClr val="333333"/>
                </a:solidFill>
                <a:effectLst/>
              </a:rPr>
              <a:t>　⇄　</a:t>
            </a:r>
            <a:r>
              <a:rPr lang="en-US" altLang="ja-JP" sz="4400" i="0" dirty="0">
                <a:solidFill>
                  <a:srgbClr val="333333"/>
                </a:solidFill>
                <a:effectLst/>
              </a:rPr>
              <a:t>CO</a:t>
            </a:r>
            <a:r>
              <a:rPr lang="en-US" altLang="ja-JP" sz="3200" i="0" dirty="0">
                <a:solidFill>
                  <a:srgbClr val="333333"/>
                </a:solidFill>
                <a:effectLst/>
              </a:rPr>
              <a:t>2</a:t>
            </a:r>
            <a:r>
              <a:rPr lang="ja-JP" altLang="en-US" sz="4400" i="0" dirty="0">
                <a:solidFill>
                  <a:srgbClr val="333333"/>
                </a:solidFill>
                <a:effectLst/>
              </a:rPr>
              <a:t>　</a:t>
            </a:r>
            <a:r>
              <a:rPr lang="en-US" altLang="ja-JP" sz="4400" i="0" dirty="0">
                <a:solidFill>
                  <a:srgbClr val="333333"/>
                </a:solidFill>
                <a:effectLst/>
              </a:rPr>
              <a:t>+</a:t>
            </a:r>
            <a:r>
              <a:rPr lang="ja-JP" altLang="en-US" sz="4400" i="0" dirty="0">
                <a:solidFill>
                  <a:srgbClr val="333333"/>
                </a:solidFill>
                <a:effectLst/>
              </a:rPr>
              <a:t>　</a:t>
            </a:r>
            <a:r>
              <a:rPr lang="en-US" altLang="ja-JP" sz="4400" i="0" dirty="0">
                <a:solidFill>
                  <a:srgbClr val="333333"/>
                </a:solidFill>
                <a:effectLst/>
              </a:rPr>
              <a:t>H</a:t>
            </a:r>
            <a:r>
              <a:rPr lang="en-US" altLang="ja-JP" sz="3200" i="0" dirty="0">
                <a:solidFill>
                  <a:srgbClr val="333333"/>
                </a:solidFill>
                <a:effectLst/>
              </a:rPr>
              <a:t>2</a:t>
            </a:r>
            <a:endParaRPr lang="en-US" altLang="ja-JP" sz="2400" i="0" dirty="0">
              <a:solidFill>
                <a:srgbClr val="333333"/>
              </a:solidFill>
              <a:effectLst/>
            </a:endParaRPr>
          </a:p>
          <a:p>
            <a:pPr marL="0" indent="0" algn="l">
              <a:buNone/>
            </a:pPr>
            <a:br>
              <a:rPr lang="en-US" altLang="ja-JP" sz="3600" i="0" dirty="0">
                <a:solidFill>
                  <a:srgbClr val="333333"/>
                </a:solidFill>
                <a:effectLst/>
              </a:rPr>
            </a:br>
            <a:r>
              <a:rPr lang="ja-JP" altLang="en-US" sz="3600" b="1" i="0" u="sng" dirty="0">
                <a:solidFill>
                  <a:srgbClr val="EAB200"/>
                </a:solidFill>
                <a:effectLst/>
              </a:rPr>
              <a:t>水蒸気比率</a:t>
            </a:r>
            <a:r>
              <a:rPr lang="ja-JP" altLang="en-US" sz="3600" i="0" dirty="0">
                <a:solidFill>
                  <a:srgbClr val="333333"/>
                </a:solidFill>
                <a:effectLst/>
              </a:rPr>
              <a:t>を上げると</a:t>
            </a:r>
            <a:r>
              <a:rPr lang="en-US" altLang="ja-JP" sz="3600" b="1" i="0" u="sng" dirty="0">
                <a:solidFill>
                  <a:srgbClr val="EAB200"/>
                </a:solidFill>
                <a:effectLst/>
              </a:rPr>
              <a:t>H</a:t>
            </a:r>
            <a:r>
              <a:rPr lang="en-US" altLang="ja-JP" sz="2400" b="1" i="0" u="sng" dirty="0">
                <a:solidFill>
                  <a:srgbClr val="EAB200"/>
                </a:solidFill>
                <a:effectLst/>
              </a:rPr>
              <a:t>2</a:t>
            </a:r>
            <a:r>
              <a:rPr lang="en-US" altLang="ja-JP" sz="3600" b="1" i="0" u="sng" dirty="0">
                <a:solidFill>
                  <a:srgbClr val="EAB200"/>
                </a:solidFill>
                <a:effectLst/>
              </a:rPr>
              <a:t>O</a:t>
            </a:r>
            <a:r>
              <a:rPr lang="ja-JP" altLang="en-US" sz="3600" b="1" i="0" u="sng" dirty="0">
                <a:solidFill>
                  <a:srgbClr val="EAB200"/>
                </a:solidFill>
                <a:effectLst/>
              </a:rPr>
              <a:t>の分圧が減る方向（右）</a:t>
            </a:r>
            <a:r>
              <a:rPr lang="ja-JP" altLang="en-US" sz="3600" i="0" dirty="0">
                <a:solidFill>
                  <a:srgbClr val="333333"/>
                </a:solidFill>
                <a:effectLst/>
              </a:rPr>
              <a:t>へ反応が進む</a:t>
            </a:r>
          </a:p>
        </p:txBody>
      </p:sp>
      <p:sp>
        <p:nvSpPr>
          <p:cNvPr id="10" name="タイトル 1">
            <a:extLst>
              <a:ext uri="{FF2B5EF4-FFF2-40B4-BE49-F238E27FC236}">
                <a16:creationId xmlns:a16="http://schemas.microsoft.com/office/drawing/2014/main" id="{61991C6B-09A0-41E4-BECA-72019010C614}"/>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8688486C-0E6A-4B6B-9D8D-1987707970D0}"/>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78B1862D-7539-4E0D-B04A-EF0666AF5803}"/>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0AE7FF82-2012-4668-A878-A97D8FACBF1B}"/>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42A69577-8D6F-4942-8B40-15C18621B1E2}"/>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ED5A2220-213C-4838-B078-605C7DE006AF}"/>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36F3C145-9015-4C1B-9A16-66BCECFBF155}"/>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C6166BEE-8743-426C-B825-FDCB38246705}"/>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BABD4907-4314-491A-8BF1-1DC130CB9A5A}"/>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FCCC9AA9-5BD6-4D88-9E21-FACB50A3820C}"/>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CA4997C1-6D90-404E-AC79-E59667827ECD}"/>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3805B00-A17F-4BDD-8AA5-72F88ADC6071}"/>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419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2738437" y="1731843"/>
            <a:ext cx="6467475" cy="104245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物質（</a:t>
            </a:r>
            <a:r>
              <a:rPr lang="ja-JP" altLang="en-US" sz="4000" b="1" i="0" dirty="0">
                <a:solidFill>
                  <a:srgbClr val="333333"/>
                </a:solidFill>
                <a:effectLst/>
                <a:latin typeface="Hiragino Kaku Gothic ProN"/>
              </a:rPr>
              <a:t>水蒸気</a:t>
            </a:r>
            <a:r>
              <a:rPr lang="ja-JP" altLang="en-US" sz="4000" b="0" i="0" dirty="0">
                <a:solidFill>
                  <a:srgbClr val="333333"/>
                </a:solidFill>
                <a:effectLst/>
                <a:latin typeface="Hiragino Kaku Gothic ProN"/>
              </a:rPr>
              <a:t>）</a:t>
            </a:r>
            <a:r>
              <a:rPr lang="ja-JP" altLang="en-US" sz="4000" b="1" i="0" dirty="0">
                <a:solidFill>
                  <a:srgbClr val="333333"/>
                </a:solidFill>
                <a:effectLst/>
              </a:rPr>
              <a:t>の濃度の変化</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2905125" y="2292350"/>
            <a:ext cx="602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319681" y="2587097"/>
            <a:ext cx="11552638" cy="36422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b="1" u="sng" dirty="0">
                <a:solidFill>
                  <a:srgbClr val="EAB200"/>
                </a:solidFill>
              </a:rPr>
              <a:t>水蒸気比率</a:t>
            </a:r>
            <a:r>
              <a:rPr lang="ja-JP" altLang="en-US" sz="3600" dirty="0">
                <a:solidFill>
                  <a:srgbClr val="333333"/>
                </a:solidFill>
              </a:rPr>
              <a:t>を上げると</a:t>
            </a:r>
            <a:r>
              <a:rPr lang="en-US" altLang="ja-JP" sz="3600" b="1" u="sng" dirty="0">
                <a:solidFill>
                  <a:srgbClr val="EAB200"/>
                </a:solidFill>
              </a:rPr>
              <a:t>H</a:t>
            </a:r>
            <a:r>
              <a:rPr lang="en-US" altLang="ja-JP" sz="2400" b="1" u="sng" dirty="0">
                <a:solidFill>
                  <a:srgbClr val="EAB200"/>
                </a:solidFill>
              </a:rPr>
              <a:t>2</a:t>
            </a:r>
            <a:r>
              <a:rPr lang="en-US" altLang="ja-JP" sz="3600" b="1" u="sng" dirty="0">
                <a:solidFill>
                  <a:srgbClr val="EAB200"/>
                </a:solidFill>
              </a:rPr>
              <a:t>O</a:t>
            </a:r>
            <a:r>
              <a:rPr lang="ja-JP" altLang="en-US" sz="3600" b="1" u="sng" dirty="0">
                <a:solidFill>
                  <a:srgbClr val="EAB200"/>
                </a:solidFill>
              </a:rPr>
              <a:t>の分圧が減る方向（右）</a:t>
            </a:r>
            <a:r>
              <a:rPr lang="ja-JP" altLang="en-US" sz="3600" dirty="0">
                <a:solidFill>
                  <a:srgbClr val="333333"/>
                </a:solidFill>
              </a:rPr>
              <a:t>へ反応が進む</a:t>
            </a:r>
            <a:endParaRPr lang="en-US" altLang="ja-JP" sz="3600" dirty="0">
              <a:solidFill>
                <a:srgbClr val="333333"/>
              </a:solidFill>
            </a:endParaRPr>
          </a:p>
          <a:p>
            <a:pPr marL="0" indent="0">
              <a:buNone/>
            </a:pPr>
            <a:endParaRPr lang="ja-JP" altLang="en-US" sz="3600" b="1" i="0" dirty="0">
              <a:solidFill>
                <a:schemeClr val="accent1">
                  <a:lumMod val="75000"/>
                </a:schemeClr>
              </a:solidFill>
              <a:effectLst/>
            </a:endParaRPr>
          </a:p>
          <a:p>
            <a:pPr marL="0" indent="0" algn="l">
              <a:buNone/>
            </a:pPr>
            <a:r>
              <a:rPr lang="ja-JP" altLang="en-US" sz="3600" i="0" dirty="0">
                <a:solidFill>
                  <a:srgbClr val="333333"/>
                </a:solidFill>
                <a:effectLst/>
              </a:rPr>
              <a:t>　　　</a:t>
            </a:r>
            <a:r>
              <a:rPr lang="en-US" altLang="ja-JP" sz="4400" i="0" dirty="0">
                <a:solidFill>
                  <a:srgbClr val="333333"/>
                </a:solidFill>
                <a:effectLst/>
              </a:rPr>
              <a:t>CO</a:t>
            </a:r>
            <a:r>
              <a:rPr lang="ja-JP" altLang="en-US" sz="4400" i="0" dirty="0">
                <a:solidFill>
                  <a:srgbClr val="333333"/>
                </a:solidFill>
                <a:effectLst/>
              </a:rPr>
              <a:t>　</a:t>
            </a:r>
            <a:r>
              <a:rPr lang="en-US" altLang="ja-JP" sz="4400" i="0" dirty="0">
                <a:solidFill>
                  <a:srgbClr val="333333"/>
                </a:solidFill>
                <a:effectLst/>
              </a:rPr>
              <a:t>+</a:t>
            </a:r>
            <a:r>
              <a:rPr lang="ja-JP" altLang="en-US" sz="4400" i="0" dirty="0">
                <a:solidFill>
                  <a:srgbClr val="333333"/>
                </a:solidFill>
                <a:effectLst/>
              </a:rPr>
              <a:t>　</a:t>
            </a:r>
            <a:r>
              <a:rPr lang="en-US" altLang="ja-JP" sz="4400" i="0" dirty="0">
                <a:solidFill>
                  <a:srgbClr val="333333"/>
                </a:solidFill>
                <a:effectLst/>
                <a:highlight>
                  <a:srgbClr val="CAD7EE"/>
                </a:highlight>
              </a:rPr>
              <a:t>H</a:t>
            </a:r>
            <a:r>
              <a:rPr lang="en-US" altLang="ja-JP" sz="3200" i="0" dirty="0">
                <a:solidFill>
                  <a:srgbClr val="333333"/>
                </a:solidFill>
                <a:effectLst/>
                <a:highlight>
                  <a:srgbClr val="CAD7EE"/>
                </a:highlight>
              </a:rPr>
              <a:t>2</a:t>
            </a:r>
            <a:r>
              <a:rPr lang="en-US" altLang="ja-JP" sz="4400" i="0" dirty="0">
                <a:solidFill>
                  <a:srgbClr val="333333"/>
                </a:solidFill>
                <a:effectLst/>
                <a:highlight>
                  <a:srgbClr val="CAD7EE"/>
                </a:highlight>
              </a:rPr>
              <a:t>O</a:t>
            </a:r>
            <a:r>
              <a:rPr lang="ja-JP" altLang="en-US" sz="4400" i="0" dirty="0">
                <a:solidFill>
                  <a:srgbClr val="333333"/>
                </a:solidFill>
                <a:effectLst/>
              </a:rPr>
              <a:t>　⇄　</a:t>
            </a:r>
            <a:r>
              <a:rPr lang="en-US" altLang="ja-JP" sz="4400" i="0" dirty="0">
                <a:solidFill>
                  <a:srgbClr val="333333"/>
                </a:solidFill>
                <a:effectLst/>
              </a:rPr>
              <a:t>CO</a:t>
            </a:r>
            <a:r>
              <a:rPr lang="en-US" altLang="ja-JP" sz="3200" i="0" dirty="0">
                <a:solidFill>
                  <a:srgbClr val="333333"/>
                </a:solidFill>
                <a:effectLst/>
              </a:rPr>
              <a:t>2</a:t>
            </a:r>
            <a:r>
              <a:rPr lang="ja-JP" altLang="en-US" sz="4400" i="0" dirty="0">
                <a:solidFill>
                  <a:srgbClr val="333333"/>
                </a:solidFill>
                <a:effectLst/>
              </a:rPr>
              <a:t>　</a:t>
            </a:r>
            <a:r>
              <a:rPr lang="en-US" altLang="ja-JP" sz="4400" i="0" dirty="0">
                <a:solidFill>
                  <a:srgbClr val="333333"/>
                </a:solidFill>
                <a:effectLst/>
              </a:rPr>
              <a:t>+</a:t>
            </a:r>
            <a:r>
              <a:rPr lang="ja-JP" altLang="en-US" sz="4400" i="0" dirty="0">
                <a:solidFill>
                  <a:srgbClr val="333333"/>
                </a:solidFill>
                <a:effectLst/>
              </a:rPr>
              <a:t>　</a:t>
            </a:r>
            <a:r>
              <a:rPr lang="en-US" altLang="ja-JP" sz="4400" i="0" dirty="0">
                <a:solidFill>
                  <a:srgbClr val="333333"/>
                </a:solidFill>
                <a:effectLst/>
              </a:rPr>
              <a:t>H</a:t>
            </a:r>
            <a:r>
              <a:rPr lang="en-US" altLang="ja-JP" sz="3200" i="0" dirty="0">
                <a:solidFill>
                  <a:srgbClr val="333333"/>
                </a:solidFill>
                <a:effectLst/>
              </a:rPr>
              <a:t>2</a:t>
            </a:r>
          </a:p>
          <a:p>
            <a:pPr marL="0" indent="0" algn="l">
              <a:buNone/>
            </a:pPr>
            <a:br>
              <a:rPr lang="en-US" altLang="ja-JP" sz="3600" i="0" dirty="0">
                <a:solidFill>
                  <a:srgbClr val="333333"/>
                </a:solidFill>
                <a:effectLst/>
              </a:rPr>
            </a:br>
            <a:endParaRPr lang="ja-JP" altLang="en-US" sz="3600" i="0" dirty="0">
              <a:solidFill>
                <a:srgbClr val="333333"/>
              </a:solidFill>
              <a:effectLst/>
            </a:endParaRPr>
          </a:p>
        </p:txBody>
      </p:sp>
      <p:cxnSp>
        <p:nvCxnSpPr>
          <p:cNvPr id="10" name="直線矢印コネクタ 9">
            <a:extLst>
              <a:ext uri="{FF2B5EF4-FFF2-40B4-BE49-F238E27FC236}">
                <a16:creationId xmlns:a16="http://schemas.microsoft.com/office/drawing/2014/main" id="{2C158B44-1F3D-41B6-B0F8-D826F4524DFA}"/>
              </a:ext>
            </a:extLst>
          </p:cNvPr>
          <p:cNvCxnSpPr>
            <a:cxnSpLocks/>
          </p:cNvCxnSpPr>
          <p:nvPr/>
        </p:nvCxnSpPr>
        <p:spPr>
          <a:xfrm>
            <a:off x="5762625" y="4457700"/>
            <a:ext cx="711994" cy="0"/>
          </a:xfrm>
          <a:prstGeom prst="straightConnector1">
            <a:avLst/>
          </a:prstGeom>
          <a:ln w="95250">
            <a:solidFill>
              <a:srgbClr val="EAB200"/>
            </a:solidFill>
            <a:tailEnd type="triangle"/>
          </a:ln>
        </p:spPr>
        <p:style>
          <a:lnRef idx="1">
            <a:schemeClr val="accent1"/>
          </a:lnRef>
          <a:fillRef idx="0">
            <a:schemeClr val="accent1"/>
          </a:fillRef>
          <a:effectRef idx="0">
            <a:schemeClr val="accent1"/>
          </a:effectRef>
          <a:fontRef idx="minor">
            <a:schemeClr val="tx1"/>
          </a:fontRef>
        </p:style>
      </p:cxnSp>
      <p:sp>
        <p:nvSpPr>
          <p:cNvPr id="11" name="タイトル 1">
            <a:extLst>
              <a:ext uri="{FF2B5EF4-FFF2-40B4-BE49-F238E27FC236}">
                <a16:creationId xmlns:a16="http://schemas.microsoft.com/office/drawing/2014/main" id="{9F9DF90E-3C0C-41C2-9305-375943EA2B26}"/>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03D14AE1-6B60-4BD9-A080-038CC92AD47A}"/>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BC99FEBE-DD73-4CF7-8D26-855C31EE97C3}"/>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24C4865C-D6F3-45BB-B284-D1480F72D8F6}"/>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69E1B628-0CA8-462D-89F6-B1F69BF790D1}"/>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3C825159-6C43-42EF-9998-C5AC39651DC0}"/>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EFFE6836-FBF8-4328-9794-3BA989669D63}"/>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2B7D8968-9496-4524-BE8C-B32242503F29}"/>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FF1940C9-3126-4B72-B7AD-05150AE736E3}"/>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71213964-012D-4CEE-9EC0-8BDC8AEC186C}"/>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342B9B39-C780-4CB9-9413-932B5CA6712E}"/>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A7430A26-434B-4CF1-88FB-A7B2CA5032B0}"/>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5295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ル・シャトリエの原理</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319681" y="2660020"/>
            <a:ext cx="12343896" cy="44395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pt-BR" altLang="ja-JP" sz="4400" b="0" i="0" dirty="0">
                <a:solidFill>
                  <a:srgbClr val="333333"/>
                </a:solidFill>
                <a:effectLst/>
              </a:rPr>
              <a:t>CH</a:t>
            </a:r>
            <a:r>
              <a:rPr lang="pt-BR" altLang="ja-JP" sz="3200" b="0" i="0" dirty="0">
                <a:solidFill>
                  <a:srgbClr val="333333"/>
                </a:solidFill>
                <a:effectLst/>
              </a:rPr>
              <a:t>4</a:t>
            </a:r>
            <a:r>
              <a:rPr lang="pt-BR" altLang="ja-JP" sz="4400" b="0" i="0" dirty="0">
                <a:solidFill>
                  <a:srgbClr val="333333"/>
                </a:solidFill>
                <a:effectLst/>
              </a:rPr>
              <a:t>+H</a:t>
            </a:r>
            <a:r>
              <a:rPr lang="pt-BR" altLang="ja-JP" sz="3200" b="0" i="0" dirty="0">
                <a:solidFill>
                  <a:srgbClr val="333333"/>
                </a:solidFill>
                <a:effectLst/>
              </a:rPr>
              <a:t>2</a:t>
            </a:r>
            <a:r>
              <a:rPr lang="pt-BR" altLang="ja-JP" sz="4400" b="0" i="0" dirty="0">
                <a:solidFill>
                  <a:srgbClr val="333333"/>
                </a:solidFill>
                <a:effectLst/>
              </a:rPr>
              <a:t>O</a:t>
            </a:r>
            <a:r>
              <a:rPr lang="ja-JP" altLang="pt-BR" sz="4400" b="0" i="0" dirty="0">
                <a:solidFill>
                  <a:srgbClr val="333333"/>
                </a:solidFill>
                <a:effectLst/>
              </a:rPr>
              <a:t>＝</a:t>
            </a:r>
            <a:r>
              <a:rPr lang="pt-BR" altLang="ja-JP" sz="4400" b="0" i="0" dirty="0">
                <a:solidFill>
                  <a:srgbClr val="333333"/>
                </a:solidFill>
                <a:effectLst/>
              </a:rPr>
              <a:t>CO+</a:t>
            </a:r>
            <a:r>
              <a:rPr lang="ja-JP" altLang="pt-BR" sz="4400" b="0" i="0" dirty="0">
                <a:solidFill>
                  <a:srgbClr val="333333"/>
                </a:solidFill>
                <a:effectLst/>
              </a:rPr>
              <a:t>３</a:t>
            </a:r>
            <a:r>
              <a:rPr lang="pt-BR" altLang="ja-JP" sz="4400" b="0" i="0" dirty="0">
                <a:solidFill>
                  <a:srgbClr val="333333"/>
                </a:solidFill>
                <a:effectLst/>
              </a:rPr>
              <a:t>H</a:t>
            </a:r>
            <a:r>
              <a:rPr lang="pt-BR" altLang="ja-JP" sz="3200" b="0" i="0" dirty="0">
                <a:solidFill>
                  <a:srgbClr val="333333"/>
                </a:solidFill>
                <a:effectLst/>
              </a:rPr>
              <a:t>2</a:t>
            </a:r>
            <a:r>
              <a:rPr lang="pt-BR" altLang="ja-JP" sz="4400" b="0" i="0" dirty="0">
                <a:solidFill>
                  <a:srgbClr val="333333"/>
                </a:solidFill>
                <a:effectLst/>
              </a:rPr>
              <a:t>+Q</a:t>
            </a:r>
          </a:p>
          <a:p>
            <a:pPr marL="0" indent="0" algn="l">
              <a:buNone/>
            </a:pPr>
            <a:endParaRPr lang="pt-BR" altLang="ja-JP" sz="800" dirty="0">
              <a:solidFill>
                <a:srgbClr val="333333"/>
              </a:solidFill>
            </a:endParaRPr>
          </a:p>
          <a:p>
            <a:pPr marL="0" indent="0" algn="l">
              <a:buNone/>
            </a:pPr>
            <a:r>
              <a:rPr lang="ja-JP" altLang="en-US" b="0" i="0" dirty="0">
                <a:solidFill>
                  <a:srgbClr val="333333"/>
                </a:solidFill>
                <a:effectLst/>
                <a:latin typeface="Hiragino Kaku Gothic ProN"/>
              </a:rPr>
              <a:t>右方向へは吸熱反応である</a:t>
            </a:r>
          </a:p>
          <a:p>
            <a:pPr marL="0" indent="0" algn="l">
              <a:buNone/>
            </a:pPr>
            <a:r>
              <a:rPr lang="ja-JP" altLang="en-US" b="0" i="0" dirty="0">
                <a:solidFill>
                  <a:srgbClr val="333333"/>
                </a:solidFill>
                <a:effectLst/>
                <a:latin typeface="Hiragino Kaku Gothic ProN"/>
              </a:rPr>
              <a:t>圧力を上げると左方向への反応が進みやすくなる</a:t>
            </a:r>
          </a:p>
          <a:p>
            <a:pPr marL="0" indent="0" algn="l">
              <a:buNone/>
            </a:pPr>
            <a:r>
              <a:rPr lang="ja-JP" altLang="en-US" b="0" i="0" dirty="0">
                <a:solidFill>
                  <a:srgbClr val="333333"/>
                </a:solidFill>
                <a:effectLst/>
                <a:latin typeface="Hiragino Kaku Gothic ProN"/>
              </a:rPr>
              <a:t>温度を下げると左方向へ反応が進みやすくなる</a:t>
            </a:r>
          </a:p>
          <a:p>
            <a:pPr marL="0" indent="0" algn="l">
              <a:buNone/>
            </a:pPr>
            <a:r>
              <a:rPr lang="ja-JP" altLang="en-US" b="0" i="0" dirty="0">
                <a:solidFill>
                  <a:srgbClr val="333333"/>
                </a:solidFill>
                <a:effectLst/>
                <a:latin typeface="Hiragino Kaku Gothic ProN"/>
              </a:rPr>
              <a:t>水蒸気（</a:t>
            </a:r>
            <a:r>
              <a:rPr lang="en-US" altLang="ja-JP" b="0" i="0" dirty="0">
                <a:solidFill>
                  <a:srgbClr val="333333"/>
                </a:solidFill>
                <a:effectLst/>
                <a:latin typeface="Hiragino Kaku Gothic ProN"/>
              </a:rPr>
              <a:t>H</a:t>
            </a:r>
            <a:r>
              <a:rPr lang="en-US" altLang="ja-JP" sz="1800" b="0" i="0" dirty="0">
                <a:solidFill>
                  <a:srgbClr val="333333"/>
                </a:solidFill>
                <a:effectLst/>
                <a:latin typeface="Hiragino Kaku Gothic ProN"/>
              </a:rPr>
              <a:t>2</a:t>
            </a:r>
            <a:r>
              <a:rPr lang="en-US" altLang="ja-JP" b="0" i="0" dirty="0">
                <a:solidFill>
                  <a:srgbClr val="333333"/>
                </a:solidFill>
                <a:effectLst/>
                <a:latin typeface="Hiragino Kaku Gothic ProN"/>
              </a:rPr>
              <a:t>O</a:t>
            </a:r>
            <a:r>
              <a:rPr lang="ja-JP" altLang="en-US" b="0" i="0" dirty="0">
                <a:solidFill>
                  <a:srgbClr val="333333"/>
                </a:solidFill>
                <a:effectLst/>
                <a:latin typeface="Hiragino Kaku Gothic ProN"/>
              </a:rPr>
              <a:t>）を増加させると右方向への反応が進みやすくなる</a:t>
            </a:r>
          </a:p>
          <a:p>
            <a:pPr marL="0" indent="0" algn="l">
              <a:buNone/>
            </a:pPr>
            <a:endParaRPr lang="en-US" altLang="ja-JP" sz="6000" i="0" dirty="0">
              <a:effectLst/>
            </a:endParaRPr>
          </a:p>
        </p:txBody>
      </p:sp>
      <p:sp>
        <p:nvSpPr>
          <p:cNvPr id="10" name="正方形/長方形 9">
            <a:extLst>
              <a:ext uri="{FF2B5EF4-FFF2-40B4-BE49-F238E27FC236}">
                <a16:creationId xmlns:a16="http://schemas.microsoft.com/office/drawing/2014/main" id="{A5DD5E7B-DD26-4A8D-89B2-55C842322139}"/>
              </a:ext>
            </a:extLst>
          </p:cNvPr>
          <p:cNvSpPr/>
          <p:nvPr/>
        </p:nvSpPr>
        <p:spPr>
          <a:xfrm>
            <a:off x="388188" y="3657599"/>
            <a:ext cx="391323" cy="32085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5F79858-EC20-46F6-BD77-210CDC4ABCE3}"/>
              </a:ext>
            </a:extLst>
          </p:cNvPr>
          <p:cNvSpPr/>
          <p:nvPr/>
        </p:nvSpPr>
        <p:spPr>
          <a:xfrm>
            <a:off x="2881222" y="4166558"/>
            <a:ext cx="391323" cy="32085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8FFA6118-47D3-45BA-82F9-D4532420CAAA}"/>
              </a:ext>
            </a:extLst>
          </p:cNvPr>
          <p:cNvSpPr/>
          <p:nvPr/>
        </p:nvSpPr>
        <p:spPr>
          <a:xfrm>
            <a:off x="2869848" y="4694653"/>
            <a:ext cx="391323" cy="32085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20111F0-6BC1-446D-9558-2CBCDAE345C1}"/>
              </a:ext>
            </a:extLst>
          </p:cNvPr>
          <p:cNvSpPr/>
          <p:nvPr/>
        </p:nvSpPr>
        <p:spPr>
          <a:xfrm>
            <a:off x="5257800" y="5184647"/>
            <a:ext cx="391323" cy="32085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CBC45F5E-8ADB-4DD5-98B7-908F53F303A8}"/>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5" name="L 字 14">
            <a:extLst>
              <a:ext uri="{FF2B5EF4-FFF2-40B4-BE49-F238E27FC236}">
                <a16:creationId xmlns:a16="http://schemas.microsoft.com/office/drawing/2014/main" id="{6C6A545E-BCBF-4FA8-A82C-609446D745F2}"/>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7D1281E7-9395-453C-84F9-65D3E70E7B21}"/>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B642475E-8D65-4A82-B26C-6C9C6580235F}"/>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0A090CB2-942E-4349-9E7D-230385295A94}"/>
              </a:ext>
            </a:extLst>
          </p:cNvPr>
          <p:cNvSpPr/>
          <p:nvPr/>
        </p:nvSpPr>
        <p:spPr>
          <a:xfrm rot="13518342">
            <a:off x="1001027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98E1266D-358B-42C2-8642-AC4B7D23A1A6}"/>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868FD70-B8D1-45F5-BC43-A630A5217862}"/>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CD0365B-5EEB-437E-B99A-D0B0C14BE347}"/>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86F150F7-7F20-4044-A627-36996810AE0A}"/>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B7A05868-8D8C-456E-95A9-72D5A9B8439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10CAA5BB-7045-4E13-9636-25427909CED9}"/>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1CF7EB91-6122-4AA7-B383-2D9E15C5A1AD}"/>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28785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4902570" y="1168741"/>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半減期</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824666" y="1189937"/>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819913516"/>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C93D5CC5-3657-4C88-8C16-33DE7E20A572}"/>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70FE6D9D-CEE2-43C8-B286-F328D0AC7B6F}"/>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641472E7-6EC7-4CB8-A13E-B7908116C622}"/>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68D630E8-2F30-4766-B17C-EDA14D8A2845}"/>
              </a:ext>
            </a:extLst>
          </p:cNvPr>
          <p:cNvSpPr/>
          <p:nvPr/>
        </p:nvSpPr>
        <p:spPr>
          <a:xfrm rot="13518342">
            <a:off x="10300890" y="26968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FBC0862-23BB-41BA-8525-59797A510B62}"/>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BAAE46E-060E-4B47-B319-0BB88E2AFF69}"/>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875EA6F3-19A1-40E4-9079-11C3639BB6EA}"/>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1BFACA7F-5170-4FD7-A61E-5FA2CE8DED6D}"/>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F1B2C966-E016-4F92-B6D9-C62CCF9B1C9B}"/>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F9BC60A-E2E2-405A-8F9B-15485E412B6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BDF81203-B40A-4146-95C6-9E2106CCBD08}"/>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4B0370A7-CB3B-4C76-8EF4-A859D51F31E8}"/>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746719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半減期</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39362" y="2375295"/>
            <a:ext cx="11552638" cy="477202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0" i="0" dirty="0">
                <a:solidFill>
                  <a:srgbClr val="333333"/>
                </a:solidFill>
                <a:effectLst/>
                <a:latin typeface="Hiragino Kaku Gothic ProN"/>
              </a:rPr>
              <a:t>反応物質の</a:t>
            </a:r>
            <a:r>
              <a:rPr lang="ja-JP" altLang="en-US" sz="4000" b="1" i="0" u="sng" dirty="0">
                <a:solidFill>
                  <a:srgbClr val="EAB200"/>
                </a:solidFill>
                <a:effectLst/>
                <a:latin typeface="Hiragino Kaku Gothic ProN"/>
              </a:rPr>
              <a:t>濃度が半分</a:t>
            </a:r>
            <a:r>
              <a:rPr lang="ja-JP" altLang="en-US" sz="4000" b="0" i="0" dirty="0">
                <a:solidFill>
                  <a:srgbClr val="333333"/>
                </a:solidFill>
                <a:effectLst/>
                <a:latin typeface="Hiragino Kaku Gothic ProN"/>
              </a:rPr>
              <a:t>になるのに</a:t>
            </a:r>
            <a:r>
              <a:rPr lang="ja-JP" altLang="en-US" sz="4000" b="1" i="0" u="sng" dirty="0">
                <a:solidFill>
                  <a:srgbClr val="EAB200"/>
                </a:solidFill>
                <a:effectLst/>
                <a:latin typeface="Hiragino Kaku Gothic ProN"/>
              </a:rPr>
              <a:t>要する時間</a:t>
            </a:r>
            <a:endParaRPr lang="en-US" altLang="ja-JP" sz="4000" b="1" i="0" u="sng" dirty="0">
              <a:solidFill>
                <a:srgbClr val="EAB200"/>
              </a:solidFill>
              <a:effectLst/>
              <a:latin typeface="Hiragino Kaku Gothic ProN"/>
            </a:endParaRPr>
          </a:p>
          <a:p>
            <a:pPr marL="0" indent="0" algn="l">
              <a:buNone/>
            </a:pPr>
            <a:endParaRPr lang="en-US" altLang="ja-JP" sz="4000" b="0" i="0" u="sng" dirty="0">
              <a:solidFill>
                <a:srgbClr val="EAB200"/>
              </a:solidFill>
              <a:effectLst/>
              <a:latin typeface="Hiragino Kaku Gothic ProN"/>
            </a:endParaRPr>
          </a:p>
          <a:p>
            <a:pPr marL="0" indent="0" algn="l">
              <a:buNone/>
            </a:pPr>
            <a:endParaRPr lang="en-US" altLang="ja-JP" sz="4000" b="0" i="0" u="sng" dirty="0">
              <a:solidFill>
                <a:srgbClr val="EAB200"/>
              </a:solidFill>
              <a:effectLst/>
              <a:latin typeface="Hiragino Kaku Gothic ProN"/>
            </a:endParaRPr>
          </a:p>
          <a:p>
            <a:pPr marL="0" indent="0" algn="l">
              <a:buNone/>
            </a:pPr>
            <a:endParaRPr lang="ja-JP" altLang="en-US" sz="4000" b="0" i="0" u="sng" dirty="0">
              <a:solidFill>
                <a:srgbClr val="EAB200"/>
              </a:solidFill>
              <a:effectLst/>
              <a:latin typeface="Hiragino Kaku Gothic ProN"/>
            </a:endParaRPr>
          </a:p>
          <a:p>
            <a:pPr marL="0" indent="0" algn="l">
              <a:buNone/>
            </a:pPr>
            <a:endParaRPr lang="en-US" altLang="ja-JP" sz="4000" b="1" i="0" u="sng" dirty="0">
              <a:effectLst/>
              <a:latin typeface="Hiragino Kaku Gothic ProN"/>
            </a:endParaRPr>
          </a:p>
          <a:p>
            <a:pPr marL="0" indent="0" algn="l">
              <a:buNone/>
            </a:pPr>
            <a:endParaRPr lang="en-US" altLang="ja-JP" sz="4000" b="1" i="0" u="sng" dirty="0">
              <a:solidFill>
                <a:srgbClr val="EAB200"/>
              </a:solidFill>
              <a:effectLst/>
              <a:latin typeface="Hiragino Kaku Gothic ProN"/>
            </a:endParaRPr>
          </a:p>
          <a:p>
            <a:pPr marL="0" indent="0" algn="l">
              <a:buNone/>
            </a:pPr>
            <a:r>
              <a:rPr lang="ja-JP" altLang="en-US" sz="4000" b="1" i="0" u="sng" dirty="0">
                <a:solidFill>
                  <a:srgbClr val="EAB200"/>
                </a:solidFill>
                <a:effectLst/>
                <a:latin typeface="Hiragino Kaku Gothic ProN"/>
              </a:rPr>
              <a:t>一次反応</a:t>
            </a:r>
            <a:r>
              <a:rPr lang="ja-JP" altLang="en-US" sz="4000" b="0" i="0" dirty="0">
                <a:solidFill>
                  <a:srgbClr val="333333"/>
                </a:solidFill>
                <a:effectLst/>
                <a:latin typeface="Hiragino Kaku Gothic ProN"/>
              </a:rPr>
              <a:t>の半減期は</a:t>
            </a:r>
            <a:r>
              <a:rPr lang="ja-JP" altLang="en-US" sz="4000" b="1" i="0" u="sng" dirty="0">
                <a:solidFill>
                  <a:srgbClr val="EAB200"/>
                </a:solidFill>
                <a:effectLst/>
                <a:latin typeface="Hiragino Kaku Gothic ProN"/>
              </a:rPr>
              <a:t>初濃度に無関係</a:t>
            </a:r>
            <a:endParaRPr lang="ja-JP" altLang="en-US" sz="4000" b="0" i="0" u="sng" dirty="0">
              <a:solidFill>
                <a:srgbClr val="EAB200"/>
              </a:solidFill>
              <a:effectLst/>
              <a:latin typeface="Hiragino Kaku Gothic ProN"/>
            </a:endParaRPr>
          </a:p>
          <a:p>
            <a:pPr marL="0" indent="0" algn="l">
              <a:buNone/>
            </a:pPr>
            <a:br>
              <a:rPr lang="en-US" altLang="ja-JP" sz="3600" i="0" dirty="0">
                <a:solidFill>
                  <a:srgbClr val="333333"/>
                </a:solidFill>
                <a:effectLst/>
              </a:rPr>
            </a:br>
            <a:endParaRPr lang="ja-JP" altLang="en-US" sz="3600" i="0" dirty="0">
              <a:solidFill>
                <a:srgbClr val="333333"/>
              </a:solidFill>
              <a:effectLst/>
            </a:endParaRPr>
          </a:p>
        </p:txBody>
      </p:sp>
      <p:sp>
        <p:nvSpPr>
          <p:cNvPr id="11" name="楕円 10">
            <a:extLst>
              <a:ext uri="{FF2B5EF4-FFF2-40B4-BE49-F238E27FC236}">
                <a16:creationId xmlns:a16="http://schemas.microsoft.com/office/drawing/2014/main" id="{888F6CBE-401B-451C-A383-04229F56DBDA}"/>
              </a:ext>
            </a:extLst>
          </p:cNvPr>
          <p:cNvSpPr/>
          <p:nvPr/>
        </p:nvSpPr>
        <p:spPr>
          <a:xfrm>
            <a:off x="776506"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5B0D086F-701E-45CE-BFBB-F7CB1AEDA6C1}"/>
              </a:ext>
            </a:extLst>
          </p:cNvPr>
          <p:cNvSpPr/>
          <p:nvPr/>
        </p:nvSpPr>
        <p:spPr>
          <a:xfrm>
            <a:off x="776506"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57083F4C-627C-4BA8-9887-336F20B25588}"/>
              </a:ext>
            </a:extLst>
          </p:cNvPr>
          <p:cNvSpPr/>
          <p:nvPr/>
        </p:nvSpPr>
        <p:spPr>
          <a:xfrm>
            <a:off x="776506"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9C051723-E5E1-4912-B103-91D08FAC876A}"/>
              </a:ext>
            </a:extLst>
          </p:cNvPr>
          <p:cNvSpPr/>
          <p:nvPr/>
        </p:nvSpPr>
        <p:spPr>
          <a:xfrm>
            <a:off x="776506"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AA319CC2-6DD5-4EDE-A3C4-ABB69C398A50}"/>
              </a:ext>
            </a:extLst>
          </p:cNvPr>
          <p:cNvSpPr/>
          <p:nvPr/>
        </p:nvSpPr>
        <p:spPr>
          <a:xfrm>
            <a:off x="1062256"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E8F6EB29-1170-4840-ACC2-5412E04A9B04}"/>
              </a:ext>
            </a:extLst>
          </p:cNvPr>
          <p:cNvSpPr/>
          <p:nvPr/>
        </p:nvSpPr>
        <p:spPr>
          <a:xfrm>
            <a:off x="1062256"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2C51707C-ED1B-4241-9BCE-75A77B6CF35D}"/>
              </a:ext>
            </a:extLst>
          </p:cNvPr>
          <p:cNvSpPr/>
          <p:nvPr/>
        </p:nvSpPr>
        <p:spPr>
          <a:xfrm>
            <a:off x="1062256"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BB0F2D13-8E0C-4321-9B08-609751F0C29F}"/>
              </a:ext>
            </a:extLst>
          </p:cNvPr>
          <p:cNvSpPr/>
          <p:nvPr/>
        </p:nvSpPr>
        <p:spPr>
          <a:xfrm>
            <a:off x="1062256"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B458A0BD-D4B6-48B0-8C84-BFDC8F4B62B6}"/>
              </a:ext>
            </a:extLst>
          </p:cNvPr>
          <p:cNvSpPr/>
          <p:nvPr/>
        </p:nvSpPr>
        <p:spPr>
          <a:xfrm>
            <a:off x="1348006"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407384E0-929A-44D1-BAB6-09E1A55A95E3}"/>
              </a:ext>
            </a:extLst>
          </p:cNvPr>
          <p:cNvSpPr/>
          <p:nvPr/>
        </p:nvSpPr>
        <p:spPr>
          <a:xfrm>
            <a:off x="1348006"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3F918C2F-6F71-4730-BCFF-708CC5092665}"/>
              </a:ext>
            </a:extLst>
          </p:cNvPr>
          <p:cNvSpPr/>
          <p:nvPr/>
        </p:nvSpPr>
        <p:spPr>
          <a:xfrm>
            <a:off x="1348006"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C29F629C-F692-4F6F-ADB0-7B01E77846F0}"/>
              </a:ext>
            </a:extLst>
          </p:cNvPr>
          <p:cNvSpPr/>
          <p:nvPr/>
        </p:nvSpPr>
        <p:spPr>
          <a:xfrm>
            <a:off x="1348006"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D64F7AF6-3C89-4446-85BF-DABC9EA3C1CA}"/>
              </a:ext>
            </a:extLst>
          </p:cNvPr>
          <p:cNvSpPr/>
          <p:nvPr/>
        </p:nvSpPr>
        <p:spPr>
          <a:xfrm>
            <a:off x="1633756"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420A1B08-ABB6-478E-9B97-4FEC535C5C5B}"/>
              </a:ext>
            </a:extLst>
          </p:cNvPr>
          <p:cNvSpPr/>
          <p:nvPr/>
        </p:nvSpPr>
        <p:spPr>
          <a:xfrm>
            <a:off x="1633756"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1D569345-DDB9-43F7-AD93-B2838C2D088D}"/>
              </a:ext>
            </a:extLst>
          </p:cNvPr>
          <p:cNvSpPr/>
          <p:nvPr/>
        </p:nvSpPr>
        <p:spPr>
          <a:xfrm>
            <a:off x="1633756"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1BF17B2E-C673-478E-81A1-7FF07D3AD782}"/>
              </a:ext>
            </a:extLst>
          </p:cNvPr>
          <p:cNvSpPr/>
          <p:nvPr/>
        </p:nvSpPr>
        <p:spPr>
          <a:xfrm>
            <a:off x="1633756"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70165721-A7FD-4136-A868-BCAC63B42FF1}"/>
              </a:ext>
            </a:extLst>
          </p:cNvPr>
          <p:cNvSpPr/>
          <p:nvPr/>
        </p:nvSpPr>
        <p:spPr>
          <a:xfrm>
            <a:off x="4176034"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5C525A8F-5FB7-4541-9114-118390BC73D2}"/>
              </a:ext>
            </a:extLst>
          </p:cNvPr>
          <p:cNvSpPr/>
          <p:nvPr/>
        </p:nvSpPr>
        <p:spPr>
          <a:xfrm>
            <a:off x="4176034"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D4BF211A-2BF2-4ECA-9506-67F6AE718BF4}"/>
              </a:ext>
            </a:extLst>
          </p:cNvPr>
          <p:cNvSpPr/>
          <p:nvPr/>
        </p:nvSpPr>
        <p:spPr>
          <a:xfrm>
            <a:off x="4176034"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2C89CF25-9555-42F3-BE08-9483048F8585}"/>
              </a:ext>
            </a:extLst>
          </p:cNvPr>
          <p:cNvSpPr/>
          <p:nvPr/>
        </p:nvSpPr>
        <p:spPr>
          <a:xfrm>
            <a:off x="4176034"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4C0A2816-3014-4B6D-A881-13DC43281F98}"/>
              </a:ext>
            </a:extLst>
          </p:cNvPr>
          <p:cNvSpPr/>
          <p:nvPr/>
        </p:nvSpPr>
        <p:spPr>
          <a:xfrm>
            <a:off x="4461784" y="4139919"/>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6612342D-0D67-4B3D-9555-8D5D8BD0C87A}"/>
              </a:ext>
            </a:extLst>
          </p:cNvPr>
          <p:cNvSpPr/>
          <p:nvPr/>
        </p:nvSpPr>
        <p:spPr>
          <a:xfrm>
            <a:off x="4461784" y="38775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CD817D45-F6F9-4095-AFE6-4D9C96A9BE4F}"/>
              </a:ext>
            </a:extLst>
          </p:cNvPr>
          <p:cNvSpPr/>
          <p:nvPr/>
        </p:nvSpPr>
        <p:spPr>
          <a:xfrm>
            <a:off x="4461784" y="36151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FBA70667-CD61-4AD1-BB46-FBF969BB2104}"/>
              </a:ext>
            </a:extLst>
          </p:cNvPr>
          <p:cNvSpPr/>
          <p:nvPr/>
        </p:nvSpPr>
        <p:spPr>
          <a:xfrm>
            <a:off x="4461784" y="3352800"/>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右 6">
            <a:extLst>
              <a:ext uri="{FF2B5EF4-FFF2-40B4-BE49-F238E27FC236}">
                <a16:creationId xmlns:a16="http://schemas.microsoft.com/office/drawing/2014/main" id="{5BF5EEC2-FD4E-4B57-BABF-3E67E66373D7}"/>
              </a:ext>
            </a:extLst>
          </p:cNvPr>
          <p:cNvSpPr/>
          <p:nvPr/>
        </p:nvSpPr>
        <p:spPr>
          <a:xfrm>
            <a:off x="2160591" y="3323150"/>
            <a:ext cx="1669148" cy="1108792"/>
          </a:xfrm>
          <a:prstGeom prst="rightArrow">
            <a:avLst/>
          </a:prstGeom>
          <a:solidFill>
            <a:srgbClr val="788E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半減期</a:t>
            </a:r>
          </a:p>
        </p:txBody>
      </p:sp>
      <p:sp>
        <p:nvSpPr>
          <p:cNvPr id="79" name="楕円 78">
            <a:extLst>
              <a:ext uri="{FF2B5EF4-FFF2-40B4-BE49-F238E27FC236}">
                <a16:creationId xmlns:a16="http://schemas.microsoft.com/office/drawing/2014/main" id="{3B9D81B3-2067-43BC-AC32-B11E94844675}"/>
              </a:ext>
            </a:extLst>
          </p:cNvPr>
          <p:cNvSpPr/>
          <p:nvPr/>
        </p:nvSpPr>
        <p:spPr>
          <a:xfrm>
            <a:off x="7048727" y="390719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50D71565-76CB-459A-8795-CF533A8FEC41}"/>
              </a:ext>
            </a:extLst>
          </p:cNvPr>
          <p:cNvSpPr/>
          <p:nvPr/>
        </p:nvSpPr>
        <p:spPr>
          <a:xfrm>
            <a:off x="7048727" y="364482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楕円 82">
            <a:extLst>
              <a:ext uri="{FF2B5EF4-FFF2-40B4-BE49-F238E27FC236}">
                <a16:creationId xmlns:a16="http://schemas.microsoft.com/office/drawing/2014/main" id="{85856746-37A7-47D6-8EE0-B3825FBAE89A}"/>
              </a:ext>
            </a:extLst>
          </p:cNvPr>
          <p:cNvSpPr/>
          <p:nvPr/>
        </p:nvSpPr>
        <p:spPr>
          <a:xfrm>
            <a:off x="7334477" y="390719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楕円 83">
            <a:extLst>
              <a:ext uri="{FF2B5EF4-FFF2-40B4-BE49-F238E27FC236}">
                <a16:creationId xmlns:a16="http://schemas.microsoft.com/office/drawing/2014/main" id="{2F811E78-7294-42FD-8F5A-DC97CAAC1E38}"/>
              </a:ext>
            </a:extLst>
          </p:cNvPr>
          <p:cNvSpPr/>
          <p:nvPr/>
        </p:nvSpPr>
        <p:spPr>
          <a:xfrm>
            <a:off x="7334477" y="364482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矢印: 右 85">
            <a:extLst>
              <a:ext uri="{FF2B5EF4-FFF2-40B4-BE49-F238E27FC236}">
                <a16:creationId xmlns:a16="http://schemas.microsoft.com/office/drawing/2014/main" id="{A00506D9-3AEE-4851-BB33-AC5A95E63C33}"/>
              </a:ext>
            </a:extLst>
          </p:cNvPr>
          <p:cNvSpPr/>
          <p:nvPr/>
        </p:nvSpPr>
        <p:spPr>
          <a:xfrm>
            <a:off x="5033284" y="3352800"/>
            <a:ext cx="1669148" cy="1108792"/>
          </a:xfrm>
          <a:prstGeom prst="rightArrow">
            <a:avLst/>
          </a:prstGeom>
          <a:solidFill>
            <a:srgbClr val="788E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半減期</a:t>
            </a:r>
          </a:p>
        </p:txBody>
      </p:sp>
      <p:sp>
        <p:nvSpPr>
          <p:cNvPr id="88" name="楕円 87">
            <a:extLst>
              <a:ext uri="{FF2B5EF4-FFF2-40B4-BE49-F238E27FC236}">
                <a16:creationId xmlns:a16="http://schemas.microsoft.com/office/drawing/2014/main" id="{77DBFBFB-F755-4BFC-A435-FBB33420B329}"/>
              </a:ext>
            </a:extLst>
          </p:cNvPr>
          <p:cNvSpPr/>
          <p:nvPr/>
        </p:nvSpPr>
        <p:spPr>
          <a:xfrm>
            <a:off x="9921420" y="3936846"/>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楕円 92">
            <a:extLst>
              <a:ext uri="{FF2B5EF4-FFF2-40B4-BE49-F238E27FC236}">
                <a16:creationId xmlns:a16="http://schemas.microsoft.com/office/drawing/2014/main" id="{57F6789B-8F28-4E69-9863-00233752DF04}"/>
              </a:ext>
            </a:extLst>
          </p:cNvPr>
          <p:cNvSpPr/>
          <p:nvPr/>
        </p:nvSpPr>
        <p:spPr>
          <a:xfrm>
            <a:off x="10207170" y="3674473"/>
            <a:ext cx="180540" cy="180540"/>
          </a:xfrm>
          <a:prstGeom prst="ellipse">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矢印: 右 94">
            <a:extLst>
              <a:ext uri="{FF2B5EF4-FFF2-40B4-BE49-F238E27FC236}">
                <a16:creationId xmlns:a16="http://schemas.microsoft.com/office/drawing/2014/main" id="{7B99FF65-70FA-4F6D-9D72-456340EFF946}"/>
              </a:ext>
            </a:extLst>
          </p:cNvPr>
          <p:cNvSpPr/>
          <p:nvPr/>
        </p:nvSpPr>
        <p:spPr>
          <a:xfrm>
            <a:off x="7905977" y="3382450"/>
            <a:ext cx="1669148" cy="1108792"/>
          </a:xfrm>
          <a:prstGeom prst="rightArrow">
            <a:avLst/>
          </a:prstGeom>
          <a:solidFill>
            <a:srgbClr val="788E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半減期</a:t>
            </a:r>
          </a:p>
        </p:txBody>
      </p:sp>
      <mc:AlternateContent xmlns:mc="http://schemas.openxmlformats.org/markup-compatibility/2006" xmlns:a14="http://schemas.microsoft.com/office/drawing/2010/main">
        <mc:Choice Requires="a14">
          <p:sp>
            <p:nvSpPr>
              <p:cNvPr id="96" name="正方形/長方形 95">
                <a:extLst>
                  <a:ext uri="{FF2B5EF4-FFF2-40B4-BE49-F238E27FC236}">
                    <a16:creationId xmlns:a16="http://schemas.microsoft.com/office/drawing/2014/main" id="{E4BCAD57-3FB1-41A4-9868-AA8ED0F3520C}"/>
                  </a:ext>
                </a:extLst>
              </p:cNvPr>
              <p:cNvSpPr/>
              <p:nvPr/>
            </p:nvSpPr>
            <p:spPr>
              <a:xfrm>
                <a:off x="3691078" y="4424070"/>
                <a:ext cx="1343025" cy="694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kumimoji="1" lang="en-US" altLang="ja-JP" i="1" smtClean="0">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oMath>
                  </m:oMathPara>
                </a14:m>
                <a:endParaRPr kumimoji="1" lang="ja-JP" altLang="en-US" dirty="0"/>
              </a:p>
            </p:txBody>
          </p:sp>
        </mc:Choice>
        <mc:Fallback xmlns="">
          <p:sp>
            <p:nvSpPr>
              <p:cNvPr id="96" name="正方形/長方形 95">
                <a:extLst>
                  <a:ext uri="{FF2B5EF4-FFF2-40B4-BE49-F238E27FC236}">
                    <a16:creationId xmlns:a16="http://schemas.microsoft.com/office/drawing/2014/main" id="{E4BCAD57-3FB1-41A4-9868-AA8ED0F3520C}"/>
                  </a:ext>
                </a:extLst>
              </p:cNvPr>
              <p:cNvSpPr>
                <a:spLocks noRot="1" noChangeAspect="1" noMove="1" noResize="1" noEditPoints="1" noAdjustHandles="1" noChangeArrowheads="1" noChangeShapeType="1" noTextEdit="1"/>
              </p:cNvSpPr>
              <p:nvPr/>
            </p:nvSpPr>
            <p:spPr>
              <a:xfrm>
                <a:off x="3691078" y="4424070"/>
                <a:ext cx="1343025" cy="694135"/>
              </a:xfrm>
              <a:prstGeom prst="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7" name="正方形/長方形 96">
                <a:extLst>
                  <a:ext uri="{FF2B5EF4-FFF2-40B4-BE49-F238E27FC236}">
                    <a16:creationId xmlns:a16="http://schemas.microsoft.com/office/drawing/2014/main" id="{2FC0059B-7399-4CAE-8A0C-A1248C45FC7C}"/>
                  </a:ext>
                </a:extLst>
              </p:cNvPr>
              <p:cNvSpPr/>
              <p:nvPr/>
            </p:nvSpPr>
            <p:spPr>
              <a:xfrm>
                <a:off x="6370873" y="4374150"/>
                <a:ext cx="2354711" cy="694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f>
                      <m:fPr>
                        <m:ctrlPr>
                          <a:rPr kumimoji="1" lang="en-US" altLang="ja-JP" i="1" smtClean="0">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４</m:t>
                        </m:r>
                      </m:den>
                    </m:f>
                  </m:oMath>
                </a14:m>
                <a:r>
                  <a:rPr kumimoji="1" lang="ja-JP" altLang="en-US" dirty="0">
                    <a:solidFill>
                      <a:schemeClr val="tx1"/>
                    </a:solidFill>
                  </a:rPr>
                  <a:t>（</a:t>
                </a:r>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r>
                      <a:rPr lang="ja-JP" altLang="en-US" i="1">
                        <a:solidFill>
                          <a:schemeClr val="tx1"/>
                        </a:solidFill>
                        <a:latin typeface="Cambria Math" panose="02040503050406030204" pitchFamily="18" charset="0"/>
                      </a:rPr>
                      <m:t> </m:t>
                    </m:r>
                  </m:oMath>
                </a14:m>
                <a:r>
                  <a:rPr kumimoji="1" lang="en-US" altLang="ja-JP" dirty="0">
                    <a:solidFill>
                      <a:schemeClr val="tx1"/>
                    </a:solidFill>
                  </a:rPr>
                  <a:t>×</a:t>
                </a:r>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r>
                      <a:rPr lang="ja-JP" altLang="en-US" i="1">
                        <a:solidFill>
                          <a:schemeClr val="tx1"/>
                        </a:solidFill>
                        <a:latin typeface="Cambria Math" panose="02040503050406030204" pitchFamily="18" charset="0"/>
                      </a:rPr>
                      <m:t> </m:t>
                    </m:r>
                  </m:oMath>
                </a14:m>
                <a:r>
                  <a:rPr kumimoji="1" lang="ja-JP" altLang="en-US" dirty="0">
                    <a:solidFill>
                      <a:schemeClr val="tx1"/>
                    </a:solidFill>
                  </a:rPr>
                  <a:t>）</a:t>
                </a:r>
                <a:endParaRPr kumimoji="1" lang="ja-JP" altLang="en-US" dirty="0"/>
              </a:p>
            </p:txBody>
          </p:sp>
        </mc:Choice>
        <mc:Fallback xmlns="">
          <p:sp>
            <p:nvSpPr>
              <p:cNvPr id="97" name="正方形/長方形 96">
                <a:extLst>
                  <a:ext uri="{FF2B5EF4-FFF2-40B4-BE49-F238E27FC236}">
                    <a16:creationId xmlns:a16="http://schemas.microsoft.com/office/drawing/2014/main" id="{2FC0059B-7399-4CAE-8A0C-A1248C45FC7C}"/>
                  </a:ext>
                </a:extLst>
              </p:cNvPr>
              <p:cNvSpPr>
                <a:spLocks noRot="1" noChangeAspect="1" noMove="1" noResize="1" noEditPoints="1" noAdjustHandles="1" noChangeArrowheads="1" noChangeShapeType="1" noTextEdit="1"/>
              </p:cNvSpPr>
              <p:nvPr/>
            </p:nvSpPr>
            <p:spPr>
              <a:xfrm>
                <a:off x="6370873" y="4374150"/>
                <a:ext cx="2354711" cy="694135"/>
              </a:xfrm>
              <a:prstGeom prst="rect">
                <a:avLst/>
              </a:prstGeom>
              <a:blipFill>
                <a:blip r:embed="rId4"/>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8" name="正方形/長方形 97">
                <a:extLst>
                  <a:ext uri="{FF2B5EF4-FFF2-40B4-BE49-F238E27FC236}">
                    <a16:creationId xmlns:a16="http://schemas.microsoft.com/office/drawing/2014/main" id="{ADAE86D6-4580-464F-9543-74ECFD0674E5}"/>
                  </a:ext>
                </a:extLst>
              </p:cNvPr>
              <p:cNvSpPr/>
              <p:nvPr/>
            </p:nvSpPr>
            <p:spPr>
              <a:xfrm>
                <a:off x="8401986" y="4424069"/>
                <a:ext cx="4227228" cy="694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f>
                      <m:fPr>
                        <m:ctrlPr>
                          <a:rPr kumimoji="1" lang="en-US" altLang="ja-JP" i="1" smtClean="0">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８</m:t>
                        </m:r>
                      </m:den>
                    </m:f>
                  </m:oMath>
                </a14:m>
                <a:r>
                  <a:rPr kumimoji="1" lang="ja-JP" altLang="en-US" dirty="0">
                    <a:solidFill>
                      <a:schemeClr val="tx1"/>
                    </a:solidFill>
                  </a:rPr>
                  <a:t>（</a:t>
                </a:r>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r>
                      <a:rPr lang="ja-JP" altLang="en-US" i="1">
                        <a:solidFill>
                          <a:schemeClr val="tx1"/>
                        </a:solidFill>
                        <a:latin typeface="Cambria Math" panose="02040503050406030204" pitchFamily="18" charset="0"/>
                      </a:rPr>
                      <m:t> </m:t>
                    </m:r>
                  </m:oMath>
                </a14:m>
                <a:r>
                  <a:rPr kumimoji="1" lang="en-US" altLang="ja-JP" dirty="0">
                    <a:solidFill>
                      <a:schemeClr val="tx1"/>
                    </a:solidFill>
                  </a:rPr>
                  <a:t>×</a:t>
                </a:r>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r>
                      <a:rPr lang="ja-JP" altLang="en-US" i="1">
                        <a:solidFill>
                          <a:schemeClr val="tx1"/>
                        </a:solidFill>
                        <a:latin typeface="Cambria Math" panose="02040503050406030204" pitchFamily="18" charset="0"/>
                      </a:rPr>
                      <m:t> </m:t>
                    </m:r>
                  </m:oMath>
                </a14:m>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１</m:t>
                        </m:r>
                      </m:num>
                      <m:den>
                        <m:r>
                          <a:rPr lang="ja-JP" altLang="en-US" i="1">
                            <a:solidFill>
                              <a:schemeClr val="tx1"/>
                            </a:solidFill>
                            <a:latin typeface="Cambria Math" panose="02040503050406030204" pitchFamily="18" charset="0"/>
                          </a:rPr>
                          <m:t>２</m:t>
                        </m:r>
                      </m:den>
                    </m:f>
                    <m:r>
                      <a:rPr lang="ja-JP" altLang="en-US" i="1">
                        <a:solidFill>
                          <a:schemeClr val="tx1"/>
                        </a:solidFill>
                        <a:latin typeface="Cambria Math" panose="02040503050406030204" pitchFamily="18" charset="0"/>
                      </a:rPr>
                      <m:t> </m:t>
                    </m:r>
                  </m:oMath>
                </a14:m>
                <a:r>
                  <a:rPr kumimoji="1" lang="ja-JP" altLang="en-US" dirty="0">
                    <a:solidFill>
                      <a:schemeClr val="tx1"/>
                    </a:solidFill>
                  </a:rPr>
                  <a:t>）</a:t>
                </a:r>
                <a:endParaRPr kumimoji="1" lang="ja-JP" altLang="en-US" dirty="0"/>
              </a:p>
            </p:txBody>
          </p:sp>
        </mc:Choice>
        <mc:Fallback xmlns="">
          <p:sp>
            <p:nvSpPr>
              <p:cNvPr id="98" name="正方形/長方形 97">
                <a:extLst>
                  <a:ext uri="{FF2B5EF4-FFF2-40B4-BE49-F238E27FC236}">
                    <a16:creationId xmlns:a16="http://schemas.microsoft.com/office/drawing/2014/main" id="{ADAE86D6-4580-464F-9543-74ECFD0674E5}"/>
                  </a:ext>
                </a:extLst>
              </p:cNvPr>
              <p:cNvSpPr>
                <a:spLocks noRot="1" noChangeAspect="1" noMove="1" noResize="1" noEditPoints="1" noAdjustHandles="1" noChangeArrowheads="1" noChangeShapeType="1" noTextEdit="1"/>
              </p:cNvSpPr>
              <p:nvPr/>
            </p:nvSpPr>
            <p:spPr>
              <a:xfrm>
                <a:off x="8401986" y="4424069"/>
                <a:ext cx="4227228" cy="694135"/>
              </a:xfrm>
              <a:prstGeom prst="rect">
                <a:avLst/>
              </a:prstGeom>
              <a:blipFill>
                <a:blip r:embed="rId5"/>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正方形/長方形 98">
                <a:extLst>
                  <a:ext uri="{FF2B5EF4-FFF2-40B4-BE49-F238E27FC236}">
                    <a16:creationId xmlns:a16="http://schemas.microsoft.com/office/drawing/2014/main" id="{A04CF65B-ED00-419A-BA1E-DE8E20F05D3B}"/>
                  </a:ext>
                </a:extLst>
              </p:cNvPr>
              <p:cNvSpPr/>
              <p:nvPr/>
            </p:nvSpPr>
            <p:spPr>
              <a:xfrm>
                <a:off x="10183479" y="5018070"/>
                <a:ext cx="2008521" cy="300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ja-JP" sz="1400" i="1" smtClean="0">
                          <a:solidFill>
                            <a:schemeClr val="accent1">
                              <a:lumMod val="50000"/>
                            </a:schemeClr>
                          </a:solidFill>
                          <a:latin typeface="Cambria Math" panose="02040503050406030204" pitchFamily="18" charset="0"/>
                        </a:rPr>
                        <m:t>※</m:t>
                      </m:r>
                      <m:r>
                        <a:rPr lang="ja-JP" altLang="en-US" sz="1400" i="1" smtClean="0">
                          <a:solidFill>
                            <a:schemeClr val="accent1">
                              <a:lumMod val="50000"/>
                            </a:schemeClr>
                          </a:solidFill>
                          <a:latin typeface="Cambria Math" panose="02040503050406030204" pitchFamily="18" charset="0"/>
                        </a:rPr>
                        <m:t>積ではなく</m:t>
                      </m:r>
                      <m:r>
                        <a:rPr lang="ja-JP" altLang="en-US" sz="1400" i="1">
                          <a:solidFill>
                            <a:schemeClr val="accent1">
                              <a:lumMod val="50000"/>
                            </a:schemeClr>
                          </a:solidFill>
                          <a:latin typeface="Cambria Math" panose="02040503050406030204" pitchFamily="18" charset="0"/>
                        </a:rPr>
                        <m:t>累乗</m:t>
                      </m:r>
                    </m:oMath>
                  </m:oMathPara>
                </a14:m>
                <a:endParaRPr kumimoji="1" lang="ja-JP" altLang="en-US" sz="1400" dirty="0">
                  <a:solidFill>
                    <a:schemeClr val="accent1">
                      <a:lumMod val="50000"/>
                    </a:schemeClr>
                  </a:solidFill>
                </a:endParaRPr>
              </a:p>
            </p:txBody>
          </p:sp>
        </mc:Choice>
        <mc:Fallback xmlns="">
          <p:sp>
            <p:nvSpPr>
              <p:cNvPr id="99" name="正方形/長方形 98">
                <a:extLst>
                  <a:ext uri="{FF2B5EF4-FFF2-40B4-BE49-F238E27FC236}">
                    <a16:creationId xmlns:a16="http://schemas.microsoft.com/office/drawing/2014/main" id="{A04CF65B-ED00-419A-BA1E-DE8E20F05D3B}"/>
                  </a:ext>
                </a:extLst>
              </p:cNvPr>
              <p:cNvSpPr>
                <a:spLocks noRot="1" noChangeAspect="1" noMove="1" noResize="1" noEditPoints="1" noAdjustHandles="1" noChangeArrowheads="1" noChangeShapeType="1" noTextEdit="1"/>
              </p:cNvSpPr>
              <p:nvPr/>
            </p:nvSpPr>
            <p:spPr>
              <a:xfrm>
                <a:off x="10183479" y="5018070"/>
                <a:ext cx="2008521" cy="300106"/>
              </a:xfrm>
              <a:prstGeom prst="rect">
                <a:avLst/>
              </a:prstGeom>
              <a:blipFill>
                <a:blip r:embed="rId6"/>
                <a:stretch>
                  <a:fillRect b="-2041"/>
                </a:stretch>
              </a:blipFill>
              <a:ln>
                <a:noFill/>
              </a:ln>
            </p:spPr>
            <p:txBody>
              <a:bodyPr/>
              <a:lstStyle/>
              <a:p>
                <a:r>
                  <a:rPr lang="ja-JP" altLang="en-US">
                    <a:noFill/>
                  </a:rPr>
                  <a:t> </a:t>
                </a:r>
              </a:p>
            </p:txBody>
          </p:sp>
        </mc:Fallback>
      </mc:AlternateContent>
      <p:sp>
        <p:nvSpPr>
          <p:cNvPr id="45" name="タイトル 1">
            <a:extLst>
              <a:ext uri="{FF2B5EF4-FFF2-40B4-BE49-F238E27FC236}">
                <a16:creationId xmlns:a16="http://schemas.microsoft.com/office/drawing/2014/main" id="{08795633-703F-467D-B3F3-B8AA2947C3B4}"/>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46" name="L 字 45">
            <a:extLst>
              <a:ext uri="{FF2B5EF4-FFF2-40B4-BE49-F238E27FC236}">
                <a16:creationId xmlns:a16="http://schemas.microsoft.com/office/drawing/2014/main" id="{03E8C66A-5D97-47C6-913F-2A0D3B1A06C3}"/>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7" name="L 字 46">
            <a:extLst>
              <a:ext uri="{FF2B5EF4-FFF2-40B4-BE49-F238E27FC236}">
                <a16:creationId xmlns:a16="http://schemas.microsoft.com/office/drawing/2014/main" id="{2CC6568E-C1DD-4128-84C9-24ECC7B4A761}"/>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8" name="L 字 47">
            <a:extLst>
              <a:ext uri="{FF2B5EF4-FFF2-40B4-BE49-F238E27FC236}">
                <a16:creationId xmlns:a16="http://schemas.microsoft.com/office/drawing/2014/main" id="{03B1C506-0775-4BC9-AC1D-5F8383C13828}"/>
              </a:ext>
            </a:extLst>
          </p:cNvPr>
          <p:cNvSpPr/>
          <p:nvPr/>
        </p:nvSpPr>
        <p:spPr>
          <a:xfrm rot="13518342">
            <a:off x="10300890" y="26968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9" name="L 字 48">
            <a:extLst>
              <a:ext uri="{FF2B5EF4-FFF2-40B4-BE49-F238E27FC236}">
                <a16:creationId xmlns:a16="http://schemas.microsoft.com/office/drawing/2014/main" id="{27E340ED-3D7C-486D-9ECF-7BE8657DADBF}"/>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0" name="L 字 49">
            <a:extLst>
              <a:ext uri="{FF2B5EF4-FFF2-40B4-BE49-F238E27FC236}">
                <a16:creationId xmlns:a16="http://schemas.microsoft.com/office/drawing/2014/main" id="{D6F01236-B822-4CF3-AC96-ED387F582457}"/>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1" name="L 字 50">
            <a:extLst>
              <a:ext uri="{FF2B5EF4-FFF2-40B4-BE49-F238E27FC236}">
                <a16:creationId xmlns:a16="http://schemas.microsoft.com/office/drawing/2014/main" id="{5050D04B-9D9C-483D-A805-A914673A6AAE}"/>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2" name="L 字 51">
            <a:extLst>
              <a:ext uri="{FF2B5EF4-FFF2-40B4-BE49-F238E27FC236}">
                <a16:creationId xmlns:a16="http://schemas.microsoft.com/office/drawing/2014/main" id="{A52692F3-466E-4F2C-BCEC-CFA710F60C42}"/>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3" name="L 字 52">
            <a:extLst>
              <a:ext uri="{FF2B5EF4-FFF2-40B4-BE49-F238E27FC236}">
                <a16:creationId xmlns:a16="http://schemas.microsoft.com/office/drawing/2014/main" id="{26EF5496-0536-436A-886D-1C7B4904143E}"/>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4" name="L 字 53">
            <a:extLst>
              <a:ext uri="{FF2B5EF4-FFF2-40B4-BE49-F238E27FC236}">
                <a16:creationId xmlns:a16="http://schemas.microsoft.com/office/drawing/2014/main" id="{19207A1B-13DC-4E3B-890A-F96BBEA0D288}"/>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5" name="L 字 54">
            <a:extLst>
              <a:ext uri="{FF2B5EF4-FFF2-40B4-BE49-F238E27FC236}">
                <a16:creationId xmlns:a16="http://schemas.microsoft.com/office/drawing/2014/main" id="{72B3E57A-9591-424D-86FC-4E4243E94FDD}"/>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6" name="L 字 55">
            <a:extLst>
              <a:ext uri="{FF2B5EF4-FFF2-40B4-BE49-F238E27FC236}">
                <a16:creationId xmlns:a16="http://schemas.microsoft.com/office/drawing/2014/main" id="{16CF5FDF-49BA-4051-8973-A2ECB3510DF9}"/>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24461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E20D62E-0D1C-4079-B5D5-AB936162E554}"/>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化学反応</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38CFA252-5F12-4BAE-A125-F38F0D0EB0B7}"/>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9FD164CB-F2DF-4F5B-9032-CC59A509D876}"/>
              </a:ext>
            </a:extLst>
          </p:cNvPr>
          <p:cNvSpPr txBox="1">
            <a:spLocks/>
          </p:cNvSpPr>
          <p:nvPr/>
        </p:nvSpPr>
        <p:spPr>
          <a:xfrm>
            <a:off x="727971" y="1896091"/>
            <a:ext cx="10515600" cy="10644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solidFill>
                  <a:srgbClr val="333333"/>
                </a:solidFill>
                <a:latin typeface="Hiragino Kaku Gothic ProN"/>
              </a:rPr>
              <a:t>化学物質が</a:t>
            </a:r>
            <a:r>
              <a:rPr lang="ja-JP" altLang="en-US" sz="3600" u="sng" dirty="0">
                <a:solidFill>
                  <a:srgbClr val="333333"/>
                </a:solidFill>
                <a:latin typeface="Hiragino Kaku Gothic ProN"/>
              </a:rPr>
              <a:t>別の化学物質へと変化</a:t>
            </a:r>
            <a:r>
              <a:rPr lang="ja-JP" altLang="en-US" sz="3600" dirty="0">
                <a:solidFill>
                  <a:srgbClr val="333333"/>
                </a:solidFill>
                <a:latin typeface="Hiragino Kaku Gothic ProN"/>
              </a:rPr>
              <a:t>すること</a:t>
            </a:r>
            <a:endParaRPr lang="en-US" altLang="ja-JP" sz="3600" dirty="0">
              <a:solidFill>
                <a:srgbClr val="333333"/>
              </a:solidFill>
              <a:latin typeface="Hiragino Kaku Gothic ProN"/>
            </a:endParaRPr>
          </a:p>
          <a:p>
            <a:pPr marL="0" indent="0">
              <a:buFont typeface="Arial" panose="020B0604020202020204" pitchFamily="34" charset="0"/>
              <a:buNone/>
            </a:pPr>
            <a:r>
              <a:rPr lang="ja-JP" altLang="en-US" sz="3600" dirty="0">
                <a:solidFill>
                  <a:srgbClr val="333333"/>
                </a:solidFill>
                <a:latin typeface="Hiragino Kaku Gothic ProN"/>
              </a:rPr>
              <a:t>分子・原子の</a:t>
            </a:r>
            <a:r>
              <a:rPr lang="ja-JP" altLang="en-US" sz="3600" u="sng" dirty="0">
                <a:solidFill>
                  <a:srgbClr val="333333"/>
                </a:solidFill>
                <a:latin typeface="Hiragino Kaku Gothic ProN"/>
              </a:rPr>
              <a:t>衝突や光の吸収</a:t>
            </a:r>
            <a:r>
              <a:rPr lang="ja-JP" altLang="en-US" sz="3600" dirty="0">
                <a:solidFill>
                  <a:srgbClr val="333333"/>
                </a:solidFill>
                <a:latin typeface="Hiragino Kaku Gothic ProN"/>
              </a:rPr>
              <a:t>によって起こる</a:t>
            </a:r>
            <a:endParaRPr lang="en-US" altLang="ja-JP" sz="3600" dirty="0">
              <a:solidFill>
                <a:srgbClr val="333333"/>
              </a:solidFill>
              <a:latin typeface="Hiragino Kaku Gothic ProN"/>
            </a:endParaRPr>
          </a:p>
          <a:p>
            <a:pPr marL="0" indent="0">
              <a:buFont typeface="Arial" panose="020B0604020202020204" pitchFamily="34" charset="0"/>
              <a:buNone/>
            </a:pPr>
            <a:endParaRPr lang="ja-JP" altLang="en-US" dirty="0"/>
          </a:p>
        </p:txBody>
      </p:sp>
      <p:sp>
        <p:nvSpPr>
          <p:cNvPr id="7" name="コンテンツ プレースホルダー 5">
            <a:extLst>
              <a:ext uri="{FF2B5EF4-FFF2-40B4-BE49-F238E27FC236}">
                <a16:creationId xmlns:a16="http://schemas.microsoft.com/office/drawing/2014/main" id="{063CA5C8-74A0-4339-97F2-A9AB87C08E47}"/>
              </a:ext>
            </a:extLst>
          </p:cNvPr>
          <p:cNvSpPr txBox="1">
            <a:spLocks/>
          </p:cNvSpPr>
          <p:nvPr/>
        </p:nvSpPr>
        <p:spPr>
          <a:xfrm>
            <a:off x="132130" y="3242179"/>
            <a:ext cx="2468422" cy="855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dirty="0">
                <a:solidFill>
                  <a:schemeClr val="accent1">
                    <a:lumMod val="75000"/>
                  </a:schemeClr>
                </a:solidFill>
              </a:rPr>
              <a:t>酸化</a:t>
            </a:r>
            <a:r>
              <a:rPr lang="ja-JP" altLang="en-US" sz="3200" dirty="0">
                <a:solidFill>
                  <a:schemeClr val="accent1">
                    <a:lumMod val="75000"/>
                  </a:schemeClr>
                </a:solidFill>
              </a:rPr>
              <a:t>反応</a:t>
            </a:r>
          </a:p>
        </p:txBody>
      </p:sp>
      <p:sp>
        <p:nvSpPr>
          <p:cNvPr id="8" name="コンテンツ プレースホルダー 5">
            <a:extLst>
              <a:ext uri="{FF2B5EF4-FFF2-40B4-BE49-F238E27FC236}">
                <a16:creationId xmlns:a16="http://schemas.microsoft.com/office/drawing/2014/main" id="{6E09913B-62CC-480A-95AB-A7669DE33FDC}"/>
              </a:ext>
            </a:extLst>
          </p:cNvPr>
          <p:cNvSpPr txBox="1">
            <a:spLocks/>
          </p:cNvSpPr>
          <p:nvPr/>
        </p:nvSpPr>
        <p:spPr>
          <a:xfrm>
            <a:off x="2308961" y="3231559"/>
            <a:ext cx="6275967" cy="1611827"/>
          </a:xfrm>
          <a:prstGeom prst="rect">
            <a:avLst/>
          </a:prstGeom>
          <a:solidFill>
            <a:schemeClr val="bg1">
              <a:lumMod val="95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t>物質が</a:t>
            </a:r>
            <a:r>
              <a:rPr lang="ja-JP" altLang="en-US" sz="3200" b="1" u="sng" dirty="0">
                <a:solidFill>
                  <a:srgbClr val="EAB200"/>
                </a:solidFill>
              </a:rPr>
              <a:t>電子を失う</a:t>
            </a:r>
            <a:r>
              <a:rPr lang="ja-JP" altLang="en-US" sz="3200" dirty="0"/>
              <a:t>反応</a:t>
            </a:r>
            <a:endParaRPr lang="en-US" altLang="ja-JP" sz="3200" dirty="0"/>
          </a:p>
          <a:p>
            <a:pPr marL="0" indent="0">
              <a:buFont typeface="Arial" panose="020B0604020202020204" pitchFamily="34" charset="0"/>
              <a:buNone/>
            </a:pPr>
            <a:r>
              <a:rPr lang="ja-JP" altLang="en-US" sz="3200" dirty="0"/>
              <a:t>物質が</a:t>
            </a:r>
            <a:r>
              <a:rPr lang="ja-JP" altLang="en-US" sz="3200" b="1" u="sng" dirty="0">
                <a:solidFill>
                  <a:srgbClr val="EAB200"/>
                </a:solidFill>
              </a:rPr>
              <a:t>酸素と化合</a:t>
            </a:r>
            <a:r>
              <a:rPr lang="ja-JP" altLang="en-US" sz="3200" dirty="0"/>
              <a:t>する反応</a:t>
            </a:r>
            <a:endParaRPr lang="en-US" altLang="ja-JP" sz="3200" dirty="0"/>
          </a:p>
          <a:p>
            <a:pPr marL="0" indent="0">
              <a:buFont typeface="Arial" panose="020B0604020202020204" pitchFamily="34" charset="0"/>
              <a:buNone/>
            </a:pPr>
            <a:r>
              <a:rPr lang="ja-JP" altLang="en-US" sz="3200" dirty="0"/>
              <a:t>物質から水素を取り去る反応</a:t>
            </a:r>
          </a:p>
        </p:txBody>
      </p:sp>
      <p:sp>
        <p:nvSpPr>
          <p:cNvPr id="9" name="コンテンツ プレースホルダー 5">
            <a:extLst>
              <a:ext uri="{FF2B5EF4-FFF2-40B4-BE49-F238E27FC236}">
                <a16:creationId xmlns:a16="http://schemas.microsoft.com/office/drawing/2014/main" id="{4F15FD90-CD56-4B39-B695-D7889855183F}"/>
              </a:ext>
            </a:extLst>
          </p:cNvPr>
          <p:cNvSpPr txBox="1">
            <a:spLocks/>
          </p:cNvSpPr>
          <p:nvPr/>
        </p:nvSpPr>
        <p:spPr>
          <a:xfrm>
            <a:off x="132130" y="5096090"/>
            <a:ext cx="2259992" cy="7508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dirty="0">
                <a:solidFill>
                  <a:schemeClr val="accent1">
                    <a:lumMod val="75000"/>
                  </a:schemeClr>
                </a:solidFill>
              </a:rPr>
              <a:t>還元</a:t>
            </a:r>
            <a:r>
              <a:rPr lang="ja-JP" altLang="en-US" sz="3200" dirty="0">
                <a:solidFill>
                  <a:schemeClr val="accent1">
                    <a:lumMod val="75000"/>
                  </a:schemeClr>
                </a:solidFill>
              </a:rPr>
              <a:t>反応</a:t>
            </a:r>
          </a:p>
        </p:txBody>
      </p:sp>
      <p:sp>
        <p:nvSpPr>
          <p:cNvPr id="10" name="コンテンツ プレースホルダー 5">
            <a:extLst>
              <a:ext uri="{FF2B5EF4-FFF2-40B4-BE49-F238E27FC236}">
                <a16:creationId xmlns:a16="http://schemas.microsoft.com/office/drawing/2014/main" id="{14B90FBB-983E-45EC-8AAF-1992D874C53E}"/>
              </a:ext>
            </a:extLst>
          </p:cNvPr>
          <p:cNvSpPr txBox="1">
            <a:spLocks/>
          </p:cNvSpPr>
          <p:nvPr/>
        </p:nvSpPr>
        <p:spPr>
          <a:xfrm>
            <a:off x="2308961" y="5085470"/>
            <a:ext cx="6275967" cy="1611827"/>
          </a:xfrm>
          <a:prstGeom prst="rect">
            <a:avLst/>
          </a:prstGeom>
          <a:solidFill>
            <a:schemeClr val="bg1">
              <a:lumMod val="95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t>物質が</a:t>
            </a:r>
            <a:r>
              <a:rPr lang="ja-JP" altLang="en-US" sz="3200" b="1" u="sng" dirty="0">
                <a:solidFill>
                  <a:srgbClr val="EAB200"/>
                </a:solidFill>
              </a:rPr>
              <a:t>電子を受け取る</a:t>
            </a:r>
            <a:r>
              <a:rPr lang="ja-JP" altLang="en-US" sz="3200" dirty="0"/>
              <a:t>反応</a:t>
            </a:r>
            <a:endParaRPr lang="en-US" altLang="ja-JP" sz="3200" dirty="0"/>
          </a:p>
          <a:p>
            <a:pPr marL="0" indent="0">
              <a:buFont typeface="Arial" panose="020B0604020202020204" pitchFamily="34" charset="0"/>
              <a:buNone/>
            </a:pPr>
            <a:r>
              <a:rPr lang="ja-JP" altLang="en-US" sz="3200" dirty="0"/>
              <a:t>物質が</a:t>
            </a:r>
            <a:r>
              <a:rPr lang="ja-JP" altLang="en-US" sz="3200" b="1" u="sng" dirty="0">
                <a:solidFill>
                  <a:srgbClr val="EAB200"/>
                </a:solidFill>
              </a:rPr>
              <a:t>酸素を奪われる</a:t>
            </a:r>
            <a:r>
              <a:rPr lang="ja-JP" altLang="en-US" sz="3200" dirty="0"/>
              <a:t>反応</a:t>
            </a:r>
            <a:endParaRPr lang="en-US" altLang="ja-JP" sz="3200" dirty="0"/>
          </a:p>
          <a:p>
            <a:pPr marL="0" indent="0">
              <a:buFont typeface="Arial" panose="020B0604020202020204" pitchFamily="34" charset="0"/>
              <a:buNone/>
            </a:pPr>
            <a:r>
              <a:rPr lang="ja-JP" altLang="en-US" sz="3200" dirty="0"/>
              <a:t>物質が水素と化合する反応</a:t>
            </a:r>
          </a:p>
        </p:txBody>
      </p:sp>
      <p:sp>
        <p:nvSpPr>
          <p:cNvPr id="24" name="タイトル 1">
            <a:extLst>
              <a:ext uri="{FF2B5EF4-FFF2-40B4-BE49-F238E27FC236}">
                <a16:creationId xmlns:a16="http://schemas.microsoft.com/office/drawing/2014/main" id="{1B2D34F9-47DC-4882-94F3-0707B10D500E}"/>
              </a:ext>
            </a:extLst>
          </p:cNvPr>
          <p:cNvSpPr txBox="1">
            <a:spLocks/>
          </p:cNvSpPr>
          <p:nvPr/>
        </p:nvSpPr>
        <p:spPr>
          <a:xfrm>
            <a:off x="37342" y="162716"/>
            <a:ext cx="10515600" cy="8695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dirty="0"/>
              <a:t>基礎 </a:t>
            </a:r>
            <a:r>
              <a:rPr lang="en-US" altLang="ja-JP" dirty="0"/>
              <a:t>part</a:t>
            </a:r>
            <a:r>
              <a:rPr lang="ja-JP" altLang="en-US" dirty="0"/>
              <a:t>３ 化学反応と化学平衡</a:t>
            </a:r>
          </a:p>
        </p:txBody>
      </p:sp>
      <p:sp>
        <p:nvSpPr>
          <p:cNvPr id="25" name="L 字 24">
            <a:extLst>
              <a:ext uri="{FF2B5EF4-FFF2-40B4-BE49-F238E27FC236}">
                <a16:creationId xmlns:a16="http://schemas.microsoft.com/office/drawing/2014/main" id="{CF3EE5E2-C2A1-499B-9084-F9C4ACB842B3}"/>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92FAABA8-ED6B-400C-A644-32882563F922}"/>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967D27CF-4B09-4B9D-850D-F87F99F4D284}"/>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8BC02EEB-0542-4B21-8BD5-73D5C7E50C72}"/>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9" name="L 字 28">
            <a:extLst>
              <a:ext uri="{FF2B5EF4-FFF2-40B4-BE49-F238E27FC236}">
                <a16:creationId xmlns:a16="http://schemas.microsoft.com/office/drawing/2014/main" id="{9FCDD685-4652-4DA7-9C6E-E1D652B69E4D}"/>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0" name="L 字 29">
            <a:extLst>
              <a:ext uri="{FF2B5EF4-FFF2-40B4-BE49-F238E27FC236}">
                <a16:creationId xmlns:a16="http://schemas.microsoft.com/office/drawing/2014/main" id="{86653C23-3DB2-4E4E-AC84-7C32BD917412}"/>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L 字 30">
            <a:extLst>
              <a:ext uri="{FF2B5EF4-FFF2-40B4-BE49-F238E27FC236}">
                <a16:creationId xmlns:a16="http://schemas.microsoft.com/office/drawing/2014/main" id="{088A5F6E-54D8-4D34-86D5-F11C71BBA341}"/>
              </a:ext>
            </a:extLst>
          </p:cNvPr>
          <p:cNvSpPr/>
          <p:nvPr/>
        </p:nvSpPr>
        <p:spPr>
          <a:xfrm rot="13518342">
            <a:off x="9136663"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2" name="L 字 31">
            <a:extLst>
              <a:ext uri="{FF2B5EF4-FFF2-40B4-BE49-F238E27FC236}">
                <a16:creationId xmlns:a16="http://schemas.microsoft.com/office/drawing/2014/main" id="{5D33708F-560B-45B1-8177-0A80507A2C91}"/>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3" name="L 字 32">
            <a:extLst>
              <a:ext uri="{FF2B5EF4-FFF2-40B4-BE49-F238E27FC236}">
                <a16:creationId xmlns:a16="http://schemas.microsoft.com/office/drawing/2014/main" id="{D474188F-78C9-467F-8F80-A8D28001F630}"/>
              </a:ext>
            </a:extLst>
          </p:cNvPr>
          <p:cNvSpPr/>
          <p:nvPr/>
        </p:nvSpPr>
        <p:spPr>
          <a:xfrm rot="13518342">
            <a:off x="8555426" y="266357"/>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4" name="L 字 33">
            <a:extLst>
              <a:ext uri="{FF2B5EF4-FFF2-40B4-BE49-F238E27FC236}">
                <a16:creationId xmlns:a16="http://schemas.microsoft.com/office/drawing/2014/main" id="{2C02E3F4-D50F-4850-A401-A6D097EFFDBA}"/>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5" name="L 字 34">
            <a:extLst>
              <a:ext uri="{FF2B5EF4-FFF2-40B4-BE49-F238E27FC236}">
                <a16:creationId xmlns:a16="http://schemas.microsoft.com/office/drawing/2014/main" id="{EEF9BF19-6DBC-41D9-A297-55BDF0D2A800}"/>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661747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半減期</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40044" y="2791694"/>
            <a:ext cx="10911911" cy="1773956"/>
          </a:xfrm>
          <a:prstGeom prst="rect">
            <a:avLst/>
          </a:prstGeom>
          <a:ln w="28575">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200" i="0" dirty="0">
                <a:solidFill>
                  <a:srgbClr val="333333"/>
                </a:solidFill>
                <a:effectLst/>
              </a:rPr>
              <a:t>一次反応において、反応物質の濃度が初期濃度の</a:t>
            </a:r>
            <a:r>
              <a:rPr lang="en-US" altLang="ja-JP" sz="3200" i="0" dirty="0">
                <a:solidFill>
                  <a:srgbClr val="333333"/>
                </a:solidFill>
                <a:effectLst/>
              </a:rPr>
              <a:t>50</a:t>
            </a:r>
            <a:r>
              <a:rPr lang="ja-JP" altLang="en-US" sz="3200" i="0" dirty="0">
                <a:solidFill>
                  <a:srgbClr val="333333"/>
                </a:solidFill>
                <a:effectLst/>
              </a:rPr>
              <a:t>％になるまでに</a:t>
            </a:r>
            <a:r>
              <a:rPr lang="en-US" altLang="ja-JP" sz="3200" i="0" dirty="0">
                <a:solidFill>
                  <a:srgbClr val="333333"/>
                </a:solidFill>
                <a:effectLst/>
              </a:rPr>
              <a:t>10</a:t>
            </a:r>
            <a:r>
              <a:rPr lang="ja-JP" altLang="en-US" sz="3200" i="0" dirty="0">
                <a:solidFill>
                  <a:srgbClr val="333333"/>
                </a:solidFill>
                <a:effectLst/>
              </a:rPr>
              <a:t>分を要した。反応の開始から初期濃度の</a:t>
            </a:r>
            <a:r>
              <a:rPr lang="en-US" altLang="ja-JP" sz="3200" i="0" dirty="0">
                <a:solidFill>
                  <a:srgbClr val="333333"/>
                </a:solidFill>
                <a:effectLst/>
              </a:rPr>
              <a:t>12.5</a:t>
            </a:r>
            <a:r>
              <a:rPr lang="ja-JP" altLang="en-US" sz="3200" i="0" dirty="0">
                <a:solidFill>
                  <a:srgbClr val="333333"/>
                </a:solidFill>
                <a:effectLst/>
              </a:rPr>
              <a:t>％になるまでに要する時間（分）はいくらか</a:t>
            </a:r>
            <a:endParaRPr lang="ja-JP" altLang="en-US" i="0" dirty="0">
              <a:solidFill>
                <a:srgbClr val="333333"/>
              </a:solidFill>
              <a:effectLst/>
            </a:endParaRPr>
          </a:p>
        </p:txBody>
      </p:sp>
      <p:sp>
        <p:nvSpPr>
          <p:cNvPr id="10" name="タイトル 1">
            <a:extLst>
              <a:ext uri="{FF2B5EF4-FFF2-40B4-BE49-F238E27FC236}">
                <a16:creationId xmlns:a16="http://schemas.microsoft.com/office/drawing/2014/main" id="{93225160-2FFC-4DAC-998E-8FDBD2106B9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1B0FE2F5-508F-417D-A9AD-4B6947DF83E1}"/>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F96BEBC7-5A43-413B-852A-33536E006D53}"/>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33575687-01A0-49EA-90B8-A07D8E64A25D}"/>
              </a:ext>
            </a:extLst>
          </p:cNvPr>
          <p:cNvSpPr/>
          <p:nvPr/>
        </p:nvSpPr>
        <p:spPr>
          <a:xfrm rot="13518342">
            <a:off x="10300890" y="26968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10BC1CD5-F0C7-42FC-8FDA-5B2414FEE2E9}"/>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28D07B1-1E32-48BE-9618-F994093DB890}"/>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A0E7F6A-A456-46A5-85CD-980B1741397B}"/>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ADAC3BA-2572-4919-AA3E-4B60F2C5EBA0}"/>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3ACC4EA9-B9F2-4A7F-B20F-8394F8EBD3CB}"/>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6B9AD84E-DD51-4F92-80BB-8F7AB0D93E2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3C9C66C5-D49A-4AFF-AB34-2F461C88BEAB}"/>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C9BA383F-B091-4A3F-B9AC-02DFE4BC6534}"/>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942011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半減期</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40044" y="2791693"/>
            <a:ext cx="11324794" cy="366949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ja-JP" altLang="en-US" sz="3200" i="0" dirty="0">
                <a:solidFill>
                  <a:srgbClr val="333333"/>
                </a:solidFill>
                <a:effectLst/>
              </a:rPr>
              <a:t>初期濃度の</a:t>
            </a:r>
            <a:r>
              <a:rPr lang="en-US" altLang="ja-JP" sz="3200" i="0" dirty="0">
                <a:solidFill>
                  <a:srgbClr val="333333"/>
                </a:solidFill>
                <a:effectLst/>
              </a:rPr>
              <a:t>12.5</a:t>
            </a:r>
            <a:r>
              <a:rPr lang="ja-JP" altLang="en-US" sz="3200" i="0" dirty="0">
                <a:solidFill>
                  <a:srgbClr val="333333"/>
                </a:solidFill>
                <a:effectLst/>
              </a:rPr>
              <a:t>％→初期濃度の</a:t>
            </a:r>
            <a:r>
              <a:rPr lang="en-US" altLang="ja-JP" sz="3200" i="0" dirty="0">
                <a:solidFill>
                  <a:srgbClr val="333333"/>
                </a:solidFill>
                <a:effectLst/>
              </a:rPr>
              <a:t>1/8</a:t>
            </a:r>
          </a:p>
          <a:p>
            <a:pPr marL="0" indent="0" algn="l">
              <a:lnSpc>
                <a:spcPct val="100000"/>
              </a:lnSpc>
              <a:buNone/>
            </a:pPr>
            <a:r>
              <a:rPr lang="ja-JP" altLang="en-US" sz="3200" b="0" i="0" dirty="0">
                <a:solidFill>
                  <a:srgbClr val="333333"/>
                </a:solidFill>
                <a:effectLst/>
              </a:rPr>
              <a:t>半減期（</a:t>
            </a:r>
            <a:r>
              <a:rPr lang="en-US" altLang="ja-JP" sz="3200" b="0" i="0" dirty="0">
                <a:solidFill>
                  <a:srgbClr val="333333"/>
                </a:solidFill>
                <a:effectLst/>
              </a:rPr>
              <a:t>10</a:t>
            </a:r>
            <a:r>
              <a:rPr lang="ja-JP" altLang="en-US" sz="3200" b="0" i="0" dirty="0">
                <a:solidFill>
                  <a:srgbClr val="333333"/>
                </a:solidFill>
                <a:effectLst/>
              </a:rPr>
              <a:t>分）ごとに</a:t>
            </a:r>
            <a:r>
              <a:rPr lang="en-US" altLang="ja-JP" sz="3200" b="0" i="0" dirty="0">
                <a:solidFill>
                  <a:srgbClr val="333333"/>
                </a:solidFill>
                <a:effectLst/>
              </a:rPr>
              <a:t>1/2</a:t>
            </a:r>
            <a:r>
              <a:rPr lang="ja-JP" altLang="en-US" sz="3200" b="0" i="0" dirty="0">
                <a:solidFill>
                  <a:srgbClr val="333333"/>
                </a:solidFill>
                <a:effectLst/>
              </a:rPr>
              <a:t>になるため、</a:t>
            </a:r>
            <a:br>
              <a:rPr lang="ja-JP" altLang="en-US" sz="3200" b="0" i="0" dirty="0">
                <a:solidFill>
                  <a:srgbClr val="333333"/>
                </a:solidFill>
                <a:effectLst/>
              </a:rPr>
            </a:br>
            <a:r>
              <a:rPr lang="en-US" altLang="ja-JP" sz="3200" b="1" i="0" dirty="0">
                <a:solidFill>
                  <a:srgbClr val="333333"/>
                </a:solidFill>
                <a:effectLst/>
              </a:rPr>
              <a:t>10</a:t>
            </a:r>
            <a:r>
              <a:rPr lang="ja-JP" altLang="en-US" sz="3200" b="1" i="0" dirty="0">
                <a:solidFill>
                  <a:srgbClr val="333333"/>
                </a:solidFill>
                <a:effectLst/>
              </a:rPr>
              <a:t>分後は</a:t>
            </a:r>
            <a:r>
              <a:rPr lang="en-US" altLang="ja-JP" sz="3200" b="1" i="0" dirty="0">
                <a:solidFill>
                  <a:srgbClr val="333333"/>
                </a:solidFill>
                <a:effectLst/>
              </a:rPr>
              <a:t>1/2</a:t>
            </a:r>
            <a:r>
              <a:rPr lang="ja-JP" altLang="en-US" sz="3200" b="0" i="0" dirty="0">
                <a:solidFill>
                  <a:srgbClr val="333333"/>
                </a:solidFill>
                <a:effectLst/>
              </a:rPr>
              <a:t>、</a:t>
            </a:r>
            <a:endParaRPr lang="en-US" altLang="ja-JP" sz="3200" b="0" i="0" dirty="0">
              <a:solidFill>
                <a:srgbClr val="333333"/>
              </a:solidFill>
              <a:effectLst/>
            </a:endParaRPr>
          </a:p>
          <a:p>
            <a:pPr marL="0" indent="0" algn="l">
              <a:lnSpc>
                <a:spcPct val="100000"/>
              </a:lnSpc>
              <a:buNone/>
            </a:pPr>
            <a:r>
              <a:rPr lang="en-US" altLang="ja-JP" sz="3200" b="1" i="0" dirty="0">
                <a:solidFill>
                  <a:srgbClr val="333333"/>
                </a:solidFill>
                <a:effectLst/>
              </a:rPr>
              <a:t>20</a:t>
            </a:r>
            <a:r>
              <a:rPr lang="ja-JP" altLang="en-US" sz="3200" b="1" i="0" dirty="0">
                <a:solidFill>
                  <a:srgbClr val="333333"/>
                </a:solidFill>
                <a:effectLst/>
              </a:rPr>
              <a:t>分後は</a:t>
            </a:r>
            <a:r>
              <a:rPr lang="en-US" altLang="ja-JP" sz="3200" b="1" i="0" dirty="0">
                <a:solidFill>
                  <a:srgbClr val="333333"/>
                </a:solidFill>
                <a:effectLst/>
              </a:rPr>
              <a:t>1/4</a:t>
            </a:r>
            <a:r>
              <a:rPr lang="ja-JP" altLang="en-US" sz="3200" b="0" i="0" dirty="0">
                <a:solidFill>
                  <a:srgbClr val="333333"/>
                </a:solidFill>
                <a:effectLst/>
              </a:rPr>
              <a:t>（</a:t>
            </a:r>
            <a:r>
              <a:rPr lang="en-US" altLang="ja-JP" sz="3200" b="0" i="0" dirty="0">
                <a:solidFill>
                  <a:srgbClr val="333333"/>
                </a:solidFill>
                <a:effectLst/>
              </a:rPr>
              <a:t>1/2×1/2</a:t>
            </a:r>
            <a:r>
              <a:rPr lang="ja-JP" altLang="en-US" sz="3200" b="0" i="0" dirty="0">
                <a:solidFill>
                  <a:srgbClr val="333333"/>
                </a:solidFill>
                <a:effectLst/>
              </a:rPr>
              <a:t>）、</a:t>
            </a:r>
            <a:endParaRPr lang="en-US" altLang="ja-JP" sz="3200" b="0" i="0" dirty="0">
              <a:solidFill>
                <a:srgbClr val="333333"/>
              </a:solidFill>
              <a:effectLst/>
            </a:endParaRPr>
          </a:p>
          <a:p>
            <a:pPr marL="0" indent="0" algn="l">
              <a:lnSpc>
                <a:spcPct val="100000"/>
              </a:lnSpc>
              <a:buNone/>
            </a:pPr>
            <a:r>
              <a:rPr lang="en-US" altLang="ja-JP" sz="3200" b="1" i="0" dirty="0">
                <a:solidFill>
                  <a:srgbClr val="333333"/>
                </a:solidFill>
                <a:effectLst/>
              </a:rPr>
              <a:t>30</a:t>
            </a:r>
            <a:r>
              <a:rPr lang="ja-JP" altLang="en-US" sz="3200" b="1" i="0" dirty="0">
                <a:solidFill>
                  <a:srgbClr val="333333"/>
                </a:solidFill>
                <a:effectLst/>
              </a:rPr>
              <a:t>分後は</a:t>
            </a:r>
            <a:r>
              <a:rPr lang="en-US" altLang="ja-JP" sz="3200" b="1" i="0" dirty="0">
                <a:solidFill>
                  <a:srgbClr val="333333"/>
                </a:solidFill>
                <a:effectLst/>
              </a:rPr>
              <a:t>1/8</a:t>
            </a:r>
            <a:r>
              <a:rPr lang="ja-JP" altLang="en-US" sz="3200" b="0" i="0" dirty="0">
                <a:solidFill>
                  <a:srgbClr val="333333"/>
                </a:solidFill>
                <a:effectLst/>
              </a:rPr>
              <a:t>（</a:t>
            </a:r>
            <a:r>
              <a:rPr lang="en-US" altLang="ja-JP" sz="3200" b="0" i="0" dirty="0">
                <a:solidFill>
                  <a:srgbClr val="333333"/>
                </a:solidFill>
                <a:effectLst/>
              </a:rPr>
              <a:t>1/2×1/2×1/2</a:t>
            </a:r>
            <a:r>
              <a:rPr lang="ja-JP" altLang="en-US" sz="3200" b="0" i="0" dirty="0">
                <a:solidFill>
                  <a:srgbClr val="333333"/>
                </a:solidFill>
                <a:effectLst/>
              </a:rPr>
              <a:t>）</a:t>
            </a:r>
          </a:p>
          <a:p>
            <a:pPr marL="0" indent="0" algn="l">
              <a:lnSpc>
                <a:spcPct val="100000"/>
              </a:lnSpc>
              <a:buNone/>
            </a:pPr>
            <a:r>
              <a:rPr lang="ja-JP" altLang="en-US" sz="3200" b="0" i="0" dirty="0">
                <a:solidFill>
                  <a:srgbClr val="333333"/>
                </a:solidFill>
                <a:effectLst/>
              </a:rPr>
              <a:t>よって</a:t>
            </a:r>
            <a:r>
              <a:rPr lang="en-US" altLang="ja-JP" sz="3200" b="1" i="0" u="sng" dirty="0">
                <a:solidFill>
                  <a:srgbClr val="EAB200"/>
                </a:solidFill>
                <a:effectLst/>
              </a:rPr>
              <a:t>30</a:t>
            </a:r>
            <a:r>
              <a:rPr lang="ja-JP" altLang="en-US" sz="3200" b="1" i="0" u="sng" dirty="0">
                <a:solidFill>
                  <a:srgbClr val="EAB200"/>
                </a:solidFill>
                <a:effectLst/>
              </a:rPr>
              <a:t>分</a:t>
            </a:r>
            <a:endParaRPr lang="ja-JP" altLang="en-US" sz="3200" b="0" i="0" u="sng" dirty="0">
              <a:solidFill>
                <a:srgbClr val="EAB200"/>
              </a:solidFill>
              <a:effectLst/>
            </a:endParaRPr>
          </a:p>
          <a:p>
            <a:pPr marL="0" indent="0" algn="l">
              <a:buNone/>
            </a:pPr>
            <a:endParaRPr lang="ja-JP" altLang="en-US" i="0" dirty="0">
              <a:solidFill>
                <a:srgbClr val="333333"/>
              </a:solidFill>
              <a:effectLst/>
            </a:endParaRPr>
          </a:p>
        </p:txBody>
      </p:sp>
      <p:sp>
        <p:nvSpPr>
          <p:cNvPr id="10" name="タイトル 1">
            <a:extLst>
              <a:ext uri="{FF2B5EF4-FFF2-40B4-BE49-F238E27FC236}">
                <a16:creationId xmlns:a16="http://schemas.microsoft.com/office/drawing/2014/main" id="{C6178E3F-69DA-46BB-8932-1F2B683672D0}"/>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E9FEFADA-A7F3-4A20-8DE4-19E5B46F9DE9}"/>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F4C8D469-1228-4F73-842B-B5F16F3AA9B8}"/>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4ED84FFD-232F-4D03-8945-D94FFFC55831}"/>
              </a:ext>
            </a:extLst>
          </p:cNvPr>
          <p:cNvSpPr/>
          <p:nvPr/>
        </p:nvSpPr>
        <p:spPr>
          <a:xfrm rot="13518342">
            <a:off x="10300890" y="26968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955C2FD4-AA6A-4A2B-8FD0-43C18592DC56}"/>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B716109-2D72-4EEB-A033-5B83239902AA}"/>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74288D2C-1FA3-4648-8548-0332334106E0}"/>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DF20577F-9AB1-47D5-8564-9967B2F9860D}"/>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D0CF8D14-CA3E-4BCF-9B61-53AFBD6F27AC}"/>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66800AF6-D7A5-4AE8-9CDE-C73C3281F6F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90BD1951-3C87-44D1-A527-EA633E824490}"/>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BBACDD8A-5BEB-4991-85B6-A32B7BC84775}"/>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868964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4678695" y="1141809"/>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触媒</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84030" y="1189937"/>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4068707403"/>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A3063B36-A916-432C-9161-CB14F06940B4}"/>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5B97BDDA-B90A-4C48-BA20-69A3E04EE272}"/>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32787E58-C175-45A6-9931-16EEC6732BB2}"/>
              </a:ext>
            </a:extLst>
          </p:cNvPr>
          <p:cNvSpPr/>
          <p:nvPr/>
        </p:nvSpPr>
        <p:spPr>
          <a:xfrm rot="13518342">
            <a:off x="10591508" y="269680"/>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07E58E21-D039-4FC0-AB3C-40EEEBA1532A}"/>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D4B2F06E-662F-4B97-8A73-5E9958B2E162}"/>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8DCBA6BD-DA89-45CB-A97D-FD4E5B4A9187}"/>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A426DF7F-2840-4495-852C-FA16EF9B415A}"/>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E7A2D970-5E63-49D1-A9C4-1E0A530C1CF6}"/>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98E45E9A-015C-4F25-A176-3DB0E26B05DF}"/>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7C019B96-FA5D-4D99-9755-F25DD78F3222}"/>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1BF8E02-2CBB-407F-9E2F-EC9B365F4290}"/>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8293C12A-B743-49EA-BB05-303067E53FB4}"/>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93061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触媒</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88666" y="2085975"/>
            <a:ext cx="11805970" cy="47720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b="1" i="0" u="sng" dirty="0">
                <a:solidFill>
                  <a:srgbClr val="EAB200"/>
                </a:solidFill>
                <a:effectLst/>
                <a:latin typeface="Hiragino Kaku Gothic ProN"/>
              </a:rPr>
              <a:t>微量</a:t>
            </a:r>
            <a:r>
              <a:rPr lang="ja-JP" altLang="en-US" sz="3600" i="0" dirty="0">
                <a:solidFill>
                  <a:srgbClr val="333333"/>
                </a:solidFill>
                <a:effectLst/>
                <a:latin typeface="Hiragino Kaku Gothic ProN"/>
              </a:rPr>
              <a:t>で、反応に必要な</a:t>
            </a:r>
            <a:r>
              <a:rPr lang="ja-JP" altLang="en-US" sz="3600" i="0" dirty="0">
                <a:effectLst/>
                <a:latin typeface="Hiragino Kaku Gothic ProN"/>
              </a:rPr>
              <a:t>活性化エネルギーを減少</a:t>
            </a:r>
            <a:r>
              <a:rPr lang="ja-JP" altLang="en-US" sz="3600" i="0" dirty="0">
                <a:solidFill>
                  <a:srgbClr val="333333"/>
                </a:solidFill>
                <a:effectLst/>
                <a:latin typeface="Hiragino Kaku Gothic ProN"/>
              </a:rPr>
              <a:t>させ、</a:t>
            </a:r>
            <a:r>
              <a:rPr lang="ja-JP" altLang="en-US" sz="3600" b="1" i="0" u="sng" dirty="0">
                <a:solidFill>
                  <a:srgbClr val="EAB200"/>
                </a:solidFill>
                <a:effectLst/>
                <a:latin typeface="Hiragino Kaku Gothic ProN"/>
              </a:rPr>
              <a:t>反応を促進</a:t>
            </a:r>
            <a:r>
              <a:rPr lang="ja-JP" altLang="en-US" sz="3600" i="0" dirty="0">
                <a:solidFill>
                  <a:srgbClr val="333333"/>
                </a:solidFill>
                <a:effectLst/>
                <a:latin typeface="Hiragino Kaku Gothic ProN"/>
              </a:rPr>
              <a:t>させる物質。</a:t>
            </a:r>
            <a:endParaRPr lang="en-US" altLang="ja-JP" sz="3600" i="0" dirty="0">
              <a:solidFill>
                <a:srgbClr val="333333"/>
              </a:solidFill>
              <a:effectLst/>
              <a:latin typeface="Hiragino Kaku Gothic ProN"/>
            </a:endParaRPr>
          </a:p>
          <a:p>
            <a:pPr marL="0" indent="0" algn="l">
              <a:buNone/>
            </a:pPr>
            <a:endParaRPr lang="ja-JP" altLang="en-US" sz="2000" i="0" dirty="0">
              <a:solidFill>
                <a:srgbClr val="333333"/>
              </a:solidFill>
              <a:effectLst/>
              <a:latin typeface="Hiragino Kaku Gothic ProN"/>
            </a:endParaRPr>
          </a:p>
          <a:p>
            <a:pPr marL="0" indent="0" algn="l">
              <a:buNone/>
            </a:pPr>
            <a:r>
              <a:rPr lang="ja-JP" altLang="en-US" sz="3600" i="0" dirty="0">
                <a:solidFill>
                  <a:srgbClr val="333333"/>
                </a:solidFill>
                <a:effectLst/>
                <a:latin typeface="Hiragino Kaku Gothic ProN"/>
              </a:rPr>
              <a:t>自発的に起こらない方向の反応を起こすことは</a:t>
            </a:r>
            <a:r>
              <a:rPr lang="ja-JP" altLang="en-US" sz="3600" b="1" i="0" u="sng" dirty="0">
                <a:solidFill>
                  <a:srgbClr val="EAB200"/>
                </a:solidFill>
                <a:effectLst/>
                <a:latin typeface="Hiragino Kaku Gothic ProN"/>
              </a:rPr>
              <a:t>できない</a:t>
            </a:r>
            <a:r>
              <a:rPr lang="ja-JP" altLang="en-US" sz="3600" i="0" dirty="0">
                <a:solidFill>
                  <a:srgbClr val="333333"/>
                </a:solidFill>
                <a:effectLst/>
                <a:latin typeface="Hiragino Kaku Gothic ProN"/>
              </a:rPr>
              <a:t>。</a:t>
            </a:r>
            <a:endParaRPr lang="en-US" altLang="ja-JP" sz="3600" i="0" dirty="0">
              <a:solidFill>
                <a:srgbClr val="333333"/>
              </a:solidFill>
              <a:effectLst/>
              <a:latin typeface="Hiragino Kaku Gothic ProN"/>
            </a:endParaRPr>
          </a:p>
          <a:p>
            <a:pPr marL="0" indent="0" algn="l">
              <a:buNone/>
            </a:pPr>
            <a:endParaRPr lang="ja-JP" altLang="en-US" sz="1600" i="0" dirty="0">
              <a:solidFill>
                <a:srgbClr val="333333"/>
              </a:solidFill>
              <a:effectLst/>
              <a:latin typeface="Hiragino Kaku Gothic ProN"/>
            </a:endParaRPr>
          </a:p>
          <a:p>
            <a:pPr marL="0" indent="0" algn="l">
              <a:buNone/>
            </a:pPr>
            <a:r>
              <a:rPr lang="ja-JP" altLang="en-US" sz="3600" i="0" dirty="0">
                <a:solidFill>
                  <a:srgbClr val="333333"/>
                </a:solidFill>
                <a:effectLst/>
                <a:latin typeface="Hiragino Kaku Gothic ProN"/>
              </a:rPr>
              <a:t>触媒は反応速度を変えることはできるが、</a:t>
            </a:r>
            <a:r>
              <a:rPr lang="ja-JP" altLang="en-US" sz="3600" b="1" i="0" u="sng" dirty="0">
                <a:solidFill>
                  <a:srgbClr val="EAB200"/>
                </a:solidFill>
                <a:effectLst/>
                <a:latin typeface="Hiragino Kaku Gothic ProN"/>
              </a:rPr>
              <a:t>平衡状態を変えることはない</a:t>
            </a:r>
            <a:r>
              <a:rPr lang="ja-JP" altLang="en-US" sz="3600" i="0" dirty="0">
                <a:solidFill>
                  <a:srgbClr val="333333"/>
                </a:solidFill>
                <a:effectLst/>
                <a:latin typeface="Hiragino Kaku Gothic ProN"/>
              </a:rPr>
              <a:t>。（</a:t>
            </a:r>
            <a:r>
              <a:rPr lang="ja-JP" altLang="en-US" sz="3600" i="0" u="sng" dirty="0">
                <a:solidFill>
                  <a:srgbClr val="333333"/>
                </a:solidFill>
                <a:effectLst/>
                <a:latin typeface="Hiragino Kaku Gothic ProN"/>
              </a:rPr>
              <a:t>平衡定数に影響を与えない</a:t>
            </a:r>
            <a:r>
              <a:rPr lang="ja-JP" altLang="en-US" sz="3600" i="0" dirty="0">
                <a:solidFill>
                  <a:srgbClr val="333333"/>
                </a:solidFill>
                <a:effectLst/>
                <a:latin typeface="Hiragino Kaku Gothic ProN"/>
              </a:rPr>
              <a:t>）</a:t>
            </a:r>
          </a:p>
          <a:p>
            <a:pPr marL="0" indent="0" algn="l">
              <a:buNone/>
            </a:pPr>
            <a:endParaRPr lang="ja-JP" altLang="en-US" sz="3600" i="0" dirty="0">
              <a:solidFill>
                <a:srgbClr val="333333"/>
              </a:solidFill>
              <a:effectLst/>
            </a:endParaRPr>
          </a:p>
        </p:txBody>
      </p:sp>
      <p:sp>
        <p:nvSpPr>
          <p:cNvPr id="8" name="タイトル 1">
            <a:extLst>
              <a:ext uri="{FF2B5EF4-FFF2-40B4-BE49-F238E27FC236}">
                <a16:creationId xmlns:a16="http://schemas.microsoft.com/office/drawing/2014/main" id="{BAAB550C-34B1-4F1A-8BE3-EFE93E8061FE}"/>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0" name="L 字 9">
            <a:extLst>
              <a:ext uri="{FF2B5EF4-FFF2-40B4-BE49-F238E27FC236}">
                <a16:creationId xmlns:a16="http://schemas.microsoft.com/office/drawing/2014/main" id="{B35AC826-D027-4A15-BDEE-3BBFC1CDE2AA}"/>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2E4171AF-1DFD-4344-B277-611A65910AF5}"/>
              </a:ext>
            </a:extLst>
          </p:cNvPr>
          <p:cNvSpPr/>
          <p:nvPr/>
        </p:nvSpPr>
        <p:spPr>
          <a:xfrm rot="13518342">
            <a:off x="10591508" y="269680"/>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967576E1-2664-433D-AC1E-2028C43F3F7B}"/>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CBF4889B-38D8-4A1C-8FA1-9D4171B5D3F4}"/>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FF04AEBC-0575-493E-809E-DB174147392A}"/>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1A1FB2FF-5471-47AC-B621-DC0CCA6E088F}"/>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C76B1300-3AC2-4CBF-9D3C-D8DA89C7CD73}"/>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B01A13F-617D-4201-A42B-20EF66D6F3ED}"/>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3FE7C9AD-A23D-4FA9-9AC6-F8713A92505E}"/>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CD2245BA-4D3E-4306-9F55-6418FDB5892C}"/>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F217FB20-4A11-4AA4-875F-2E89DBE1CFE9}"/>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447001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触媒</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1528565" y="3063675"/>
            <a:ext cx="11324794" cy="366949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ja-JP" altLang="en-US" sz="4000" i="0" dirty="0">
                <a:solidFill>
                  <a:srgbClr val="333333"/>
                </a:solidFill>
                <a:effectLst/>
              </a:rPr>
              <a:t>触媒は、平衡定数に</a:t>
            </a:r>
            <a:r>
              <a:rPr lang="ja-JP" altLang="en-US" sz="4000" b="1" i="0" dirty="0">
                <a:solidFill>
                  <a:srgbClr val="333333"/>
                </a:solidFill>
                <a:effectLst/>
              </a:rPr>
              <a:t>影響</a:t>
            </a:r>
            <a:r>
              <a:rPr lang="ja-JP" altLang="en-US" sz="4000" i="0" dirty="0">
                <a:solidFill>
                  <a:srgbClr val="333333"/>
                </a:solidFill>
                <a:effectLst/>
              </a:rPr>
              <a:t>を与えない</a:t>
            </a:r>
            <a:endParaRPr lang="ja-JP" altLang="en-US" sz="3600" i="0" dirty="0">
              <a:solidFill>
                <a:srgbClr val="333333"/>
              </a:solidFill>
              <a:effectLst/>
            </a:endParaRPr>
          </a:p>
        </p:txBody>
      </p:sp>
      <p:sp>
        <p:nvSpPr>
          <p:cNvPr id="10" name="正方形/長方形 9">
            <a:extLst>
              <a:ext uri="{FF2B5EF4-FFF2-40B4-BE49-F238E27FC236}">
                <a16:creationId xmlns:a16="http://schemas.microsoft.com/office/drawing/2014/main" id="{727DD502-D04A-4EFD-BD06-B843F98CA9F6}"/>
              </a:ext>
            </a:extLst>
          </p:cNvPr>
          <p:cNvSpPr/>
          <p:nvPr/>
        </p:nvSpPr>
        <p:spPr>
          <a:xfrm>
            <a:off x="8729931" y="3020872"/>
            <a:ext cx="1026544" cy="740574"/>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76D26095-4E64-491D-8AD6-CC9B9EA32AAF}"/>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B2FEF8C1-45D6-4A8E-80E7-8EC549F0F82B}"/>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3C0716B5-4051-42C5-B4E1-908F3D00D1D3}"/>
              </a:ext>
            </a:extLst>
          </p:cNvPr>
          <p:cNvSpPr/>
          <p:nvPr/>
        </p:nvSpPr>
        <p:spPr>
          <a:xfrm rot="13518342">
            <a:off x="10591508" y="269680"/>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EA8BAE61-44E7-47F1-838B-0FBD413665D8}"/>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79009615-B3AD-4ADD-80DA-01A5E46AF800}"/>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DE6568B-A332-455F-A769-B564BC653E5A}"/>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390C08B8-6A1B-49F9-81F9-3EE473E296C6}"/>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479E0B7F-8375-4D9E-AE56-C2DB114AB6F0}"/>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5183E076-D14D-48DF-91F5-F0E550A72AD7}"/>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868655E3-4527-432A-99AF-79B8BF5152B4}"/>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AA2873B3-63E9-4E57-997F-EA9EDBE2D717}"/>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8243CECE-92A6-4F39-A0F9-087F875E5C4D}"/>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34808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4678695" y="1141809"/>
            <a:ext cx="8277986" cy="1938992"/>
          </a:xfrm>
          <a:prstGeom prst="rect">
            <a:avLst/>
          </a:prstGeom>
          <a:noFill/>
        </p:spPr>
        <p:txBody>
          <a:bodyPr wrap="square">
            <a:spAutoFit/>
          </a:bodyPr>
          <a:lstStyle/>
          <a:p>
            <a:r>
              <a:rPr kumimoji="1"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電気化学反応</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電池</a:t>
            </a:r>
            <a:endParaRPr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a:p>
            <a:r>
              <a:rPr kumimoji="1"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電極電位</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59968" y="1189937"/>
            <a:ext cx="118727" cy="177873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3205331673"/>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425B432D-3D2B-4877-A939-17D94E599D72}"/>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A13698FE-CA9F-4C15-9653-8FF640113B72}"/>
              </a:ext>
            </a:extLst>
          </p:cNvPr>
          <p:cNvSpPr/>
          <p:nvPr/>
        </p:nvSpPr>
        <p:spPr>
          <a:xfrm rot="13518342">
            <a:off x="1088388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E6DB446A-B3CA-4B16-8818-D411D9F2DD6F}"/>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4A35D284-DB06-44BF-80DF-B96B1D23B121}"/>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CA83C7C1-C47B-431D-8949-F575DB37CD7B}"/>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D5F31906-29C7-4548-88F9-B1896688B59E}"/>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097B727A-ED53-4E57-9024-69AC867D1780}"/>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4E70D440-DE9F-4455-B3BF-5530EC606BB6}"/>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23BEE0BF-140E-4664-9482-506BA5003713}"/>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D675960B-196D-4F92-9D55-45721F8CE023}"/>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E843F9C2-CB54-45C7-AC6B-229C6281F703}"/>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A2AEE780-EBB6-42E6-929A-A37587A8C469}"/>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169248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電気化学反応</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3307" y="1790618"/>
            <a:ext cx="12103334" cy="13430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i="0" dirty="0">
                <a:solidFill>
                  <a:srgbClr val="333333"/>
                </a:solidFill>
                <a:effectLst/>
                <a:latin typeface="Hiragino Kaku Gothic ProN"/>
              </a:rPr>
              <a:t>電子を放出する反応と、電子を受けとる反応を別の場所で行わせ、電子の授受によって全体の反応を行う化学反応</a:t>
            </a:r>
            <a:endParaRPr lang="en-US" altLang="ja-JP" sz="3600" i="0" dirty="0">
              <a:solidFill>
                <a:srgbClr val="333333"/>
              </a:solidFill>
              <a:effectLst/>
              <a:latin typeface="Hiragino Kaku Gothic ProN"/>
            </a:endParaRPr>
          </a:p>
        </p:txBody>
      </p:sp>
      <p:sp>
        <p:nvSpPr>
          <p:cNvPr id="3" name="正方形/長方形 2">
            <a:extLst>
              <a:ext uri="{FF2B5EF4-FFF2-40B4-BE49-F238E27FC236}">
                <a16:creationId xmlns:a16="http://schemas.microsoft.com/office/drawing/2014/main" id="{9636E5A3-17C4-41D9-8371-C9F5C44FF417}"/>
              </a:ext>
            </a:extLst>
          </p:cNvPr>
          <p:cNvSpPr/>
          <p:nvPr/>
        </p:nvSpPr>
        <p:spPr>
          <a:xfrm>
            <a:off x="2175862" y="3589913"/>
            <a:ext cx="1619250" cy="847725"/>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アノード</a:t>
            </a:r>
          </a:p>
        </p:txBody>
      </p:sp>
      <p:sp>
        <p:nvSpPr>
          <p:cNvPr id="7" name="正方形/長方形 6">
            <a:extLst>
              <a:ext uri="{FF2B5EF4-FFF2-40B4-BE49-F238E27FC236}">
                <a16:creationId xmlns:a16="http://schemas.microsoft.com/office/drawing/2014/main" id="{58FEE1A2-D758-4288-A81D-6F8357E96DFB}"/>
              </a:ext>
            </a:extLst>
          </p:cNvPr>
          <p:cNvSpPr/>
          <p:nvPr/>
        </p:nvSpPr>
        <p:spPr>
          <a:xfrm>
            <a:off x="7366987" y="3589912"/>
            <a:ext cx="1619250" cy="847725"/>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カソード</a:t>
            </a:r>
          </a:p>
        </p:txBody>
      </p:sp>
      <p:sp>
        <p:nvSpPr>
          <p:cNvPr id="6" name="テキスト ボックス 5">
            <a:extLst>
              <a:ext uri="{FF2B5EF4-FFF2-40B4-BE49-F238E27FC236}">
                <a16:creationId xmlns:a16="http://schemas.microsoft.com/office/drawing/2014/main" id="{182B4ACD-9175-43BC-8429-930C1415A0DB}"/>
              </a:ext>
            </a:extLst>
          </p:cNvPr>
          <p:cNvSpPr txBox="1"/>
          <p:nvPr/>
        </p:nvSpPr>
        <p:spPr>
          <a:xfrm>
            <a:off x="45203" y="2961590"/>
            <a:ext cx="6096000" cy="523220"/>
          </a:xfrm>
          <a:prstGeom prst="rect">
            <a:avLst/>
          </a:prstGeom>
          <a:noFill/>
        </p:spPr>
        <p:txBody>
          <a:bodyPr wrap="square" rtlCol="0">
            <a:spAutoFit/>
          </a:bodyPr>
          <a:lstStyle/>
          <a:p>
            <a:r>
              <a:rPr kumimoji="1" lang="ja-JP" altLang="en-US" sz="2800" b="1" dirty="0">
                <a:solidFill>
                  <a:schemeClr val="accent1">
                    <a:lumMod val="75000"/>
                  </a:schemeClr>
                </a:solidFill>
              </a:rPr>
              <a:t>アノード</a:t>
            </a:r>
            <a:r>
              <a:rPr kumimoji="1" lang="ja-JP" altLang="en-US" sz="2800" dirty="0"/>
              <a:t>：電子を</a:t>
            </a:r>
            <a:r>
              <a:rPr kumimoji="1" lang="ja-JP" altLang="en-US" sz="2800" b="1" u="sng" dirty="0">
                <a:solidFill>
                  <a:srgbClr val="EAB200"/>
                </a:solidFill>
              </a:rPr>
              <a:t>放出する</a:t>
            </a:r>
            <a:r>
              <a:rPr kumimoji="1" lang="ja-JP" altLang="en-US" sz="2800" dirty="0"/>
              <a:t>反応</a:t>
            </a:r>
          </a:p>
        </p:txBody>
      </p:sp>
      <p:sp>
        <p:nvSpPr>
          <p:cNvPr id="10" name="テキスト ボックス 9">
            <a:extLst>
              <a:ext uri="{FF2B5EF4-FFF2-40B4-BE49-F238E27FC236}">
                <a16:creationId xmlns:a16="http://schemas.microsoft.com/office/drawing/2014/main" id="{506F65A5-5779-4936-A6B7-99483BE355FB}"/>
              </a:ext>
            </a:extLst>
          </p:cNvPr>
          <p:cNvSpPr txBox="1"/>
          <p:nvPr/>
        </p:nvSpPr>
        <p:spPr>
          <a:xfrm>
            <a:off x="5779253" y="2961590"/>
            <a:ext cx="6096000" cy="523220"/>
          </a:xfrm>
          <a:prstGeom prst="rect">
            <a:avLst/>
          </a:prstGeom>
          <a:noFill/>
        </p:spPr>
        <p:txBody>
          <a:bodyPr wrap="square" rtlCol="0">
            <a:spAutoFit/>
          </a:bodyPr>
          <a:lstStyle/>
          <a:p>
            <a:r>
              <a:rPr kumimoji="1" lang="ja-JP" altLang="en-US" sz="2800" b="1" dirty="0">
                <a:solidFill>
                  <a:schemeClr val="accent1">
                    <a:lumMod val="75000"/>
                  </a:schemeClr>
                </a:solidFill>
              </a:rPr>
              <a:t>カソード</a:t>
            </a:r>
            <a:r>
              <a:rPr kumimoji="1" lang="ja-JP" altLang="en-US" sz="2800" dirty="0"/>
              <a:t>：電子を</a:t>
            </a:r>
            <a:r>
              <a:rPr lang="ja-JP" altLang="en-US" sz="2800" b="1" u="sng" dirty="0">
                <a:solidFill>
                  <a:srgbClr val="EAB200"/>
                </a:solidFill>
              </a:rPr>
              <a:t>受け取る</a:t>
            </a:r>
            <a:r>
              <a:rPr kumimoji="1" lang="ja-JP" altLang="en-US" sz="2800" dirty="0"/>
              <a:t>反応</a:t>
            </a:r>
          </a:p>
        </p:txBody>
      </p:sp>
      <p:sp>
        <p:nvSpPr>
          <p:cNvPr id="11" name="矢印: 右 10">
            <a:extLst>
              <a:ext uri="{FF2B5EF4-FFF2-40B4-BE49-F238E27FC236}">
                <a16:creationId xmlns:a16="http://schemas.microsoft.com/office/drawing/2014/main" id="{B0C48BFE-3333-47E7-AA58-889636E3266A}"/>
              </a:ext>
            </a:extLst>
          </p:cNvPr>
          <p:cNvSpPr/>
          <p:nvPr/>
        </p:nvSpPr>
        <p:spPr>
          <a:xfrm rot="19979703">
            <a:off x="3738017" y="3491756"/>
            <a:ext cx="847725" cy="523220"/>
          </a:xfrm>
          <a:prstGeom prst="rightArrow">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a:t>
            </a:r>
          </a:p>
        </p:txBody>
      </p:sp>
      <p:sp>
        <p:nvSpPr>
          <p:cNvPr id="12" name="矢印: 右 11">
            <a:extLst>
              <a:ext uri="{FF2B5EF4-FFF2-40B4-BE49-F238E27FC236}">
                <a16:creationId xmlns:a16="http://schemas.microsoft.com/office/drawing/2014/main" id="{93383EFE-8810-4D22-9F08-096206422844}"/>
              </a:ext>
            </a:extLst>
          </p:cNvPr>
          <p:cNvSpPr/>
          <p:nvPr/>
        </p:nvSpPr>
        <p:spPr>
          <a:xfrm rot="996455">
            <a:off x="3753499" y="4028275"/>
            <a:ext cx="847725" cy="523220"/>
          </a:xfrm>
          <a:prstGeom prst="rightArrow">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a:t>
            </a:r>
          </a:p>
        </p:txBody>
      </p:sp>
      <p:sp>
        <p:nvSpPr>
          <p:cNvPr id="13" name="矢印: 右 12">
            <a:extLst>
              <a:ext uri="{FF2B5EF4-FFF2-40B4-BE49-F238E27FC236}">
                <a16:creationId xmlns:a16="http://schemas.microsoft.com/office/drawing/2014/main" id="{35693062-E889-4578-9A69-0E5E515392E7}"/>
              </a:ext>
            </a:extLst>
          </p:cNvPr>
          <p:cNvSpPr/>
          <p:nvPr/>
        </p:nvSpPr>
        <p:spPr>
          <a:xfrm rot="1559624">
            <a:off x="6575563" y="3416251"/>
            <a:ext cx="847725" cy="523220"/>
          </a:xfrm>
          <a:prstGeom prst="rightArrow">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a:t>
            </a:r>
          </a:p>
        </p:txBody>
      </p:sp>
      <p:sp>
        <p:nvSpPr>
          <p:cNvPr id="14" name="矢印: 右 13">
            <a:extLst>
              <a:ext uri="{FF2B5EF4-FFF2-40B4-BE49-F238E27FC236}">
                <a16:creationId xmlns:a16="http://schemas.microsoft.com/office/drawing/2014/main" id="{2F2F1CF9-8203-4E23-881F-73B5B82AA388}"/>
              </a:ext>
            </a:extLst>
          </p:cNvPr>
          <p:cNvSpPr/>
          <p:nvPr/>
        </p:nvSpPr>
        <p:spPr>
          <a:xfrm rot="20440177">
            <a:off x="6536334" y="4037732"/>
            <a:ext cx="847725" cy="523220"/>
          </a:xfrm>
          <a:prstGeom prst="rightArrow">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a:t>
            </a:r>
          </a:p>
        </p:txBody>
      </p:sp>
      <p:sp>
        <p:nvSpPr>
          <p:cNvPr id="15" name="テキスト ボックス 14">
            <a:extLst>
              <a:ext uri="{FF2B5EF4-FFF2-40B4-BE49-F238E27FC236}">
                <a16:creationId xmlns:a16="http://schemas.microsoft.com/office/drawing/2014/main" id="{4656506A-90C8-42B4-9752-7AFB50D983AC}"/>
              </a:ext>
            </a:extLst>
          </p:cNvPr>
          <p:cNvSpPr txBox="1"/>
          <p:nvPr/>
        </p:nvSpPr>
        <p:spPr>
          <a:xfrm>
            <a:off x="173190" y="4676753"/>
            <a:ext cx="1631197" cy="523220"/>
          </a:xfrm>
          <a:prstGeom prst="rect">
            <a:avLst/>
          </a:prstGeom>
          <a:noFill/>
        </p:spPr>
        <p:txBody>
          <a:bodyPr wrap="square" rtlCol="0">
            <a:spAutoFit/>
          </a:bodyPr>
          <a:lstStyle/>
          <a:p>
            <a:r>
              <a:rPr lang="ja-JP" altLang="en-US" sz="2800" b="1" dirty="0">
                <a:solidFill>
                  <a:schemeClr val="accent1">
                    <a:lumMod val="75000"/>
                  </a:schemeClr>
                </a:solidFill>
              </a:rPr>
              <a:t>ちなみに</a:t>
            </a:r>
            <a:endParaRPr kumimoji="1" lang="ja-JP" altLang="en-US" sz="2800" dirty="0"/>
          </a:p>
        </p:txBody>
      </p:sp>
      <p:sp>
        <p:nvSpPr>
          <p:cNvPr id="16" name="テキスト ボックス 15">
            <a:extLst>
              <a:ext uri="{FF2B5EF4-FFF2-40B4-BE49-F238E27FC236}">
                <a16:creationId xmlns:a16="http://schemas.microsoft.com/office/drawing/2014/main" id="{2632FC87-7461-497D-B5AC-D8E285BB49CA}"/>
              </a:ext>
            </a:extLst>
          </p:cNvPr>
          <p:cNvSpPr txBox="1"/>
          <p:nvPr/>
        </p:nvSpPr>
        <p:spPr>
          <a:xfrm>
            <a:off x="1319085" y="5194607"/>
            <a:ext cx="9863266" cy="523220"/>
          </a:xfrm>
          <a:prstGeom prst="rect">
            <a:avLst/>
          </a:prstGeom>
          <a:solidFill>
            <a:srgbClr val="F1F3F6"/>
          </a:solidFill>
        </p:spPr>
        <p:txBody>
          <a:bodyPr wrap="square" rtlCol="0">
            <a:spAutoFit/>
          </a:bodyPr>
          <a:lstStyle/>
          <a:p>
            <a:r>
              <a:rPr lang="ja-JP" altLang="en-US" sz="2800" b="1" dirty="0">
                <a:solidFill>
                  <a:schemeClr val="accent1">
                    <a:lumMod val="75000"/>
                  </a:schemeClr>
                </a:solidFill>
              </a:rPr>
              <a:t>金属同士で電気化学反応が起きた場合、アノードが腐食する</a:t>
            </a:r>
            <a:endParaRPr kumimoji="1" lang="ja-JP" altLang="en-US" sz="2800" dirty="0"/>
          </a:p>
        </p:txBody>
      </p:sp>
      <p:sp>
        <p:nvSpPr>
          <p:cNvPr id="17" name="円柱 16">
            <a:extLst>
              <a:ext uri="{FF2B5EF4-FFF2-40B4-BE49-F238E27FC236}">
                <a16:creationId xmlns:a16="http://schemas.microsoft.com/office/drawing/2014/main" id="{F202A8E7-FCE9-4EAF-99F8-F92F584F2097}"/>
              </a:ext>
            </a:extLst>
          </p:cNvPr>
          <p:cNvSpPr/>
          <p:nvPr/>
        </p:nvSpPr>
        <p:spPr>
          <a:xfrm rot="5400000">
            <a:off x="3042022" y="5660152"/>
            <a:ext cx="454938" cy="1691795"/>
          </a:xfrm>
          <a:prstGeom prst="can">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円柱 17">
            <a:extLst>
              <a:ext uri="{FF2B5EF4-FFF2-40B4-BE49-F238E27FC236}">
                <a16:creationId xmlns:a16="http://schemas.microsoft.com/office/drawing/2014/main" id="{B5AAF6BC-5719-4698-A802-640F2E5F92F9}"/>
              </a:ext>
            </a:extLst>
          </p:cNvPr>
          <p:cNvSpPr/>
          <p:nvPr/>
        </p:nvSpPr>
        <p:spPr>
          <a:xfrm rot="5400000">
            <a:off x="5735007" y="5722151"/>
            <a:ext cx="454938" cy="1567797"/>
          </a:xfrm>
          <a:prstGeom prst="can">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左カーブ 18">
            <a:extLst>
              <a:ext uri="{FF2B5EF4-FFF2-40B4-BE49-F238E27FC236}">
                <a16:creationId xmlns:a16="http://schemas.microsoft.com/office/drawing/2014/main" id="{963C353C-86D5-4E48-A7FF-2232170969BD}"/>
              </a:ext>
            </a:extLst>
          </p:cNvPr>
          <p:cNvSpPr/>
          <p:nvPr/>
        </p:nvSpPr>
        <p:spPr>
          <a:xfrm rot="16200000">
            <a:off x="4574178" y="5336479"/>
            <a:ext cx="412659" cy="1398299"/>
          </a:xfrm>
          <a:prstGeom prst="curvedLeftArrow">
            <a:avLst/>
          </a:prstGeom>
          <a:solidFill>
            <a:srgbClr val="788E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テキスト ボックス 19">
            <a:extLst>
              <a:ext uri="{FF2B5EF4-FFF2-40B4-BE49-F238E27FC236}">
                <a16:creationId xmlns:a16="http://schemas.microsoft.com/office/drawing/2014/main" id="{5FD6BB7B-C75C-4840-B5F5-B811635519F3}"/>
              </a:ext>
            </a:extLst>
          </p:cNvPr>
          <p:cNvSpPr txBox="1"/>
          <p:nvPr/>
        </p:nvSpPr>
        <p:spPr>
          <a:xfrm>
            <a:off x="4383382" y="5932160"/>
            <a:ext cx="935872" cy="369332"/>
          </a:xfrm>
          <a:prstGeom prst="rect">
            <a:avLst/>
          </a:prstGeom>
          <a:noFill/>
        </p:spPr>
        <p:txBody>
          <a:bodyPr wrap="square" rtlCol="0">
            <a:spAutoFit/>
          </a:bodyPr>
          <a:lstStyle/>
          <a:p>
            <a:r>
              <a:rPr kumimoji="1" lang="ja-JP" altLang="en-US" b="1" dirty="0">
                <a:solidFill>
                  <a:schemeClr val="bg1"/>
                </a:solidFill>
                <a:highlight>
                  <a:srgbClr val="EAB200"/>
                </a:highlight>
              </a:rPr>
              <a:t>電子</a:t>
            </a:r>
            <a:endParaRPr kumimoji="1" lang="ja-JP" altLang="en-US" dirty="0">
              <a:solidFill>
                <a:schemeClr val="bg1"/>
              </a:solidFill>
              <a:highlight>
                <a:srgbClr val="EAB200"/>
              </a:highlight>
            </a:endParaRPr>
          </a:p>
        </p:txBody>
      </p:sp>
      <p:sp>
        <p:nvSpPr>
          <p:cNvPr id="21" name="テキスト ボックス 20">
            <a:extLst>
              <a:ext uri="{FF2B5EF4-FFF2-40B4-BE49-F238E27FC236}">
                <a16:creationId xmlns:a16="http://schemas.microsoft.com/office/drawing/2014/main" id="{3D680458-9047-4783-81DA-32CCD71FCFE1}"/>
              </a:ext>
            </a:extLst>
          </p:cNvPr>
          <p:cNvSpPr txBox="1"/>
          <p:nvPr/>
        </p:nvSpPr>
        <p:spPr>
          <a:xfrm>
            <a:off x="2658228" y="6290549"/>
            <a:ext cx="1631197" cy="400110"/>
          </a:xfrm>
          <a:prstGeom prst="rect">
            <a:avLst/>
          </a:prstGeom>
          <a:noFill/>
        </p:spPr>
        <p:txBody>
          <a:bodyPr wrap="square" rtlCol="0">
            <a:spAutoFit/>
          </a:bodyPr>
          <a:lstStyle/>
          <a:p>
            <a:r>
              <a:rPr lang="ja-JP" altLang="en-US" sz="2000" b="1" dirty="0">
                <a:solidFill>
                  <a:schemeClr val="accent1">
                    <a:lumMod val="75000"/>
                  </a:schemeClr>
                </a:solidFill>
              </a:rPr>
              <a:t>アノード</a:t>
            </a:r>
            <a:endParaRPr kumimoji="1" lang="ja-JP" altLang="en-US" sz="2000" dirty="0"/>
          </a:p>
        </p:txBody>
      </p:sp>
      <p:sp>
        <p:nvSpPr>
          <p:cNvPr id="22" name="テキスト ボックス 21">
            <a:extLst>
              <a:ext uri="{FF2B5EF4-FFF2-40B4-BE49-F238E27FC236}">
                <a16:creationId xmlns:a16="http://schemas.microsoft.com/office/drawing/2014/main" id="{CE789AAD-78DA-48A3-8B0A-4410DCC4A6D0}"/>
              </a:ext>
            </a:extLst>
          </p:cNvPr>
          <p:cNvSpPr txBox="1"/>
          <p:nvPr/>
        </p:nvSpPr>
        <p:spPr>
          <a:xfrm>
            <a:off x="5328999" y="6326984"/>
            <a:ext cx="1631197" cy="400110"/>
          </a:xfrm>
          <a:prstGeom prst="rect">
            <a:avLst/>
          </a:prstGeom>
          <a:noFill/>
        </p:spPr>
        <p:txBody>
          <a:bodyPr wrap="square" rtlCol="0">
            <a:spAutoFit/>
          </a:bodyPr>
          <a:lstStyle/>
          <a:p>
            <a:r>
              <a:rPr lang="ja-JP" altLang="en-US" sz="2000" b="1" dirty="0">
                <a:solidFill>
                  <a:schemeClr val="accent1">
                    <a:lumMod val="75000"/>
                  </a:schemeClr>
                </a:solidFill>
              </a:rPr>
              <a:t>カソード</a:t>
            </a:r>
            <a:endParaRPr kumimoji="1" lang="ja-JP" altLang="en-US" sz="2000" dirty="0"/>
          </a:p>
        </p:txBody>
      </p:sp>
      <p:sp>
        <p:nvSpPr>
          <p:cNvPr id="23" name="テキスト ボックス 22">
            <a:extLst>
              <a:ext uri="{FF2B5EF4-FFF2-40B4-BE49-F238E27FC236}">
                <a16:creationId xmlns:a16="http://schemas.microsoft.com/office/drawing/2014/main" id="{92BCBFE0-1E85-42FD-B35C-0420ADC487E6}"/>
              </a:ext>
            </a:extLst>
          </p:cNvPr>
          <p:cNvSpPr txBox="1"/>
          <p:nvPr/>
        </p:nvSpPr>
        <p:spPr>
          <a:xfrm>
            <a:off x="667113" y="6382882"/>
            <a:ext cx="2388182" cy="307777"/>
          </a:xfrm>
          <a:prstGeom prst="rect">
            <a:avLst/>
          </a:prstGeom>
          <a:noFill/>
        </p:spPr>
        <p:txBody>
          <a:bodyPr wrap="square" rtlCol="0">
            <a:spAutoFit/>
          </a:bodyPr>
          <a:lstStyle/>
          <a:p>
            <a:r>
              <a:rPr kumimoji="1" lang="ja-JP" altLang="en-US" sz="1400" b="1" dirty="0">
                <a:solidFill>
                  <a:schemeClr val="accent1">
                    <a:lumMod val="75000"/>
                  </a:schemeClr>
                </a:solidFill>
              </a:rPr>
              <a:t>アノード側が腐食！</a:t>
            </a:r>
            <a:endParaRPr kumimoji="1" lang="ja-JP" altLang="en-US" sz="1400" dirty="0"/>
          </a:p>
        </p:txBody>
      </p:sp>
      <p:sp>
        <p:nvSpPr>
          <p:cNvPr id="24" name="テキスト ボックス 23">
            <a:extLst>
              <a:ext uri="{FF2B5EF4-FFF2-40B4-BE49-F238E27FC236}">
                <a16:creationId xmlns:a16="http://schemas.microsoft.com/office/drawing/2014/main" id="{042F361A-F5D6-42F1-A04A-ADDCC2B81457}"/>
              </a:ext>
            </a:extLst>
          </p:cNvPr>
          <p:cNvSpPr txBox="1"/>
          <p:nvPr/>
        </p:nvSpPr>
        <p:spPr>
          <a:xfrm>
            <a:off x="9321509" y="5782250"/>
            <a:ext cx="2388182" cy="307777"/>
          </a:xfrm>
          <a:prstGeom prst="rect">
            <a:avLst/>
          </a:prstGeom>
          <a:noFill/>
        </p:spPr>
        <p:txBody>
          <a:bodyPr wrap="square" rtlCol="0">
            <a:spAutoFit/>
          </a:bodyPr>
          <a:lstStyle/>
          <a:p>
            <a:r>
              <a:rPr kumimoji="1" lang="en-US" altLang="ja-JP" sz="1400" b="1" dirty="0">
                <a:solidFill>
                  <a:schemeClr val="accent1">
                    <a:lumMod val="75000"/>
                  </a:schemeClr>
                </a:solidFill>
              </a:rPr>
              <a:t>※</a:t>
            </a:r>
            <a:r>
              <a:rPr kumimoji="1" lang="ja-JP" altLang="en-US" sz="1400" b="1" dirty="0">
                <a:solidFill>
                  <a:schemeClr val="accent1">
                    <a:lumMod val="75000"/>
                  </a:schemeClr>
                </a:solidFill>
              </a:rPr>
              <a:t>ガス技術、供給で出題</a:t>
            </a:r>
            <a:endParaRPr kumimoji="1" lang="ja-JP" altLang="en-US" sz="1400" dirty="0"/>
          </a:p>
        </p:txBody>
      </p:sp>
      <p:sp>
        <p:nvSpPr>
          <p:cNvPr id="26" name="タイトル 1">
            <a:extLst>
              <a:ext uri="{FF2B5EF4-FFF2-40B4-BE49-F238E27FC236}">
                <a16:creationId xmlns:a16="http://schemas.microsoft.com/office/drawing/2014/main" id="{71D14F73-BE6E-4F81-BA96-668F7352143E}"/>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27" name="L 字 26">
            <a:extLst>
              <a:ext uri="{FF2B5EF4-FFF2-40B4-BE49-F238E27FC236}">
                <a16:creationId xmlns:a16="http://schemas.microsoft.com/office/drawing/2014/main" id="{13AAE81E-68B5-4844-94D0-9E263B8FEE11}"/>
              </a:ext>
            </a:extLst>
          </p:cNvPr>
          <p:cNvSpPr/>
          <p:nvPr/>
        </p:nvSpPr>
        <p:spPr>
          <a:xfrm rot="13518342">
            <a:off x="1088388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AA038C77-77D9-4567-AFDD-EB53D337E3BF}"/>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9" name="L 字 28">
            <a:extLst>
              <a:ext uri="{FF2B5EF4-FFF2-40B4-BE49-F238E27FC236}">
                <a16:creationId xmlns:a16="http://schemas.microsoft.com/office/drawing/2014/main" id="{FC67ED3C-C166-4673-ADBB-7D36684C97B7}"/>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0" name="L 字 29">
            <a:extLst>
              <a:ext uri="{FF2B5EF4-FFF2-40B4-BE49-F238E27FC236}">
                <a16:creationId xmlns:a16="http://schemas.microsoft.com/office/drawing/2014/main" id="{93DDF48F-98C3-4685-836C-53353F89A378}"/>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L 字 30">
            <a:extLst>
              <a:ext uri="{FF2B5EF4-FFF2-40B4-BE49-F238E27FC236}">
                <a16:creationId xmlns:a16="http://schemas.microsoft.com/office/drawing/2014/main" id="{AA72BC02-9326-4BC0-8088-FFAC7873C3A9}"/>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2" name="L 字 31">
            <a:extLst>
              <a:ext uri="{FF2B5EF4-FFF2-40B4-BE49-F238E27FC236}">
                <a16:creationId xmlns:a16="http://schemas.microsoft.com/office/drawing/2014/main" id="{68607B32-35EA-4AF8-A600-ACE9A4762C4B}"/>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3" name="L 字 32">
            <a:extLst>
              <a:ext uri="{FF2B5EF4-FFF2-40B4-BE49-F238E27FC236}">
                <a16:creationId xmlns:a16="http://schemas.microsoft.com/office/drawing/2014/main" id="{F3D95E9C-6AEC-4517-899C-A01CE9AB60D0}"/>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4" name="L 字 33">
            <a:extLst>
              <a:ext uri="{FF2B5EF4-FFF2-40B4-BE49-F238E27FC236}">
                <a16:creationId xmlns:a16="http://schemas.microsoft.com/office/drawing/2014/main" id="{8C9CB85D-8AF3-4681-AE65-9664097BD660}"/>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5" name="L 字 34">
            <a:extLst>
              <a:ext uri="{FF2B5EF4-FFF2-40B4-BE49-F238E27FC236}">
                <a16:creationId xmlns:a16="http://schemas.microsoft.com/office/drawing/2014/main" id="{A211E36F-D2C9-4546-A426-DD0BB9724B2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6" name="L 字 35">
            <a:extLst>
              <a:ext uri="{FF2B5EF4-FFF2-40B4-BE49-F238E27FC236}">
                <a16:creationId xmlns:a16="http://schemas.microsoft.com/office/drawing/2014/main" id="{F905BB25-DF8D-43F0-A287-4382F3041C3F}"/>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7" name="L 字 36">
            <a:extLst>
              <a:ext uri="{FF2B5EF4-FFF2-40B4-BE49-F238E27FC236}">
                <a16:creationId xmlns:a16="http://schemas.microsoft.com/office/drawing/2014/main" id="{6F8C46CA-FDC4-4BF8-9BBD-F790D3D43C8B}"/>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223788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電気化学反応</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1416422" y="3147003"/>
            <a:ext cx="11324794" cy="366949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ja-JP" altLang="en-US" sz="3600" i="0" dirty="0">
                <a:solidFill>
                  <a:srgbClr val="333333"/>
                </a:solidFill>
                <a:effectLst/>
              </a:rPr>
              <a:t>金属の</a:t>
            </a:r>
            <a:r>
              <a:rPr lang="ja-JP" altLang="en-US" sz="3600" b="1" i="0" dirty="0">
                <a:solidFill>
                  <a:srgbClr val="333333"/>
                </a:solidFill>
                <a:effectLst/>
              </a:rPr>
              <a:t>腐食現象</a:t>
            </a:r>
            <a:r>
              <a:rPr lang="ja-JP" altLang="en-US" sz="3600" i="0" dirty="0">
                <a:solidFill>
                  <a:srgbClr val="333333"/>
                </a:solidFill>
                <a:effectLst/>
              </a:rPr>
              <a:t>は</a:t>
            </a:r>
            <a:r>
              <a:rPr lang="ja-JP" altLang="en-US" sz="3600" b="1" i="0" dirty="0">
                <a:solidFill>
                  <a:srgbClr val="333333"/>
                </a:solidFill>
                <a:effectLst/>
              </a:rPr>
              <a:t>電気化学現象</a:t>
            </a:r>
            <a:r>
              <a:rPr lang="ja-JP" altLang="en-US" sz="3600" i="0" dirty="0">
                <a:solidFill>
                  <a:srgbClr val="333333"/>
                </a:solidFill>
                <a:effectLst/>
              </a:rPr>
              <a:t>である</a:t>
            </a:r>
          </a:p>
        </p:txBody>
      </p:sp>
      <p:sp>
        <p:nvSpPr>
          <p:cNvPr id="10" name="正方形/長方形 9">
            <a:extLst>
              <a:ext uri="{FF2B5EF4-FFF2-40B4-BE49-F238E27FC236}">
                <a16:creationId xmlns:a16="http://schemas.microsoft.com/office/drawing/2014/main" id="{727DD502-D04A-4EFD-BD06-B843F98CA9F6}"/>
              </a:ext>
            </a:extLst>
          </p:cNvPr>
          <p:cNvSpPr/>
          <p:nvPr/>
        </p:nvSpPr>
        <p:spPr>
          <a:xfrm>
            <a:off x="7919047" y="3184125"/>
            <a:ext cx="3209027" cy="490728"/>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である</a:t>
            </a:r>
            <a:r>
              <a:rPr kumimoji="1" lang="en-US" altLang="ja-JP" sz="2400" b="1" dirty="0">
                <a:solidFill>
                  <a:schemeClr val="tx1"/>
                </a:solidFill>
              </a:rPr>
              <a:t>or</a:t>
            </a:r>
            <a:r>
              <a:rPr kumimoji="1" lang="ja-JP" altLang="en-US" sz="2400" b="1" dirty="0">
                <a:solidFill>
                  <a:schemeClr val="tx1"/>
                </a:solidFill>
              </a:rPr>
              <a:t>とは異なる</a:t>
            </a:r>
          </a:p>
        </p:txBody>
      </p:sp>
      <p:sp>
        <p:nvSpPr>
          <p:cNvPr id="11" name="タイトル 1">
            <a:extLst>
              <a:ext uri="{FF2B5EF4-FFF2-40B4-BE49-F238E27FC236}">
                <a16:creationId xmlns:a16="http://schemas.microsoft.com/office/drawing/2014/main" id="{95F41019-6392-407F-A7A7-38B8E9B4687E}"/>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D91AB10B-1E75-4E7B-AA4C-81D4FB1FF44D}"/>
              </a:ext>
            </a:extLst>
          </p:cNvPr>
          <p:cNvSpPr/>
          <p:nvPr/>
        </p:nvSpPr>
        <p:spPr>
          <a:xfrm rot="13518342">
            <a:off x="10883881" y="278579"/>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A30A2C69-E46A-48BA-BFA4-E89995A18FA8}"/>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2CB72590-7074-4EC0-81B9-4F0AAFE9438F}"/>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28CACA87-D770-49C2-A896-4F4CE0BC3F3B}"/>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37F0493-7AF3-43D4-A331-18E036298E61}"/>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EFAFAE38-4501-40D4-B26E-73474280FEAF}"/>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B7198BD4-26AF-43F3-A9D9-A24AE5738060}"/>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5A059A6F-982E-4B3F-8D09-07D50956A00B}"/>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53379B78-B8E7-4FF6-AD4A-02628BF29B42}"/>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E3B244B7-412E-4A77-A624-92B1284DB436}"/>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0EDEE4F4-EF66-467C-B08A-02A897F8D966}"/>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69912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電池</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3307" y="1790618"/>
            <a:ext cx="12103334" cy="50673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3600" b="1" i="0" dirty="0">
                <a:solidFill>
                  <a:srgbClr val="333333"/>
                </a:solidFill>
                <a:effectLst/>
                <a:latin typeface="Hiragino Kaku Gothic ProN"/>
              </a:rPr>
              <a:t>電池の構造</a:t>
            </a:r>
            <a:endParaRPr lang="en-US" altLang="ja-JP" sz="3600" b="1" i="0" dirty="0">
              <a:solidFill>
                <a:srgbClr val="333333"/>
              </a:solidFill>
              <a:effectLst/>
              <a:latin typeface="Hiragino Kaku Gothic ProN"/>
            </a:endParaRPr>
          </a:p>
          <a:p>
            <a:pPr marL="0" indent="0" algn="l">
              <a:buNone/>
            </a:pPr>
            <a:r>
              <a:rPr lang="ja-JP" altLang="en-US" sz="3600" i="0" dirty="0">
                <a:solidFill>
                  <a:srgbClr val="333333"/>
                </a:solidFill>
                <a:effectLst/>
                <a:latin typeface="Hiragino Kaku Gothic ProN"/>
              </a:rPr>
              <a:t>電解質、アノード、カソードで構成される</a:t>
            </a:r>
            <a:endParaRPr lang="en-US" altLang="ja-JP" sz="3600" i="0" dirty="0">
              <a:solidFill>
                <a:srgbClr val="333333"/>
              </a:solidFill>
              <a:effectLst/>
              <a:latin typeface="Hiragino Kaku Gothic ProN"/>
            </a:endParaRPr>
          </a:p>
          <a:p>
            <a:pPr marL="0" indent="0" algn="l">
              <a:buNone/>
            </a:pPr>
            <a:endParaRPr lang="en-US" altLang="ja-JP" sz="1600" dirty="0">
              <a:solidFill>
                <a:srgbClr val="333333"/>
              </a:solidFill>
              <a:latin typeface="Hiragino Kaku Gothic ProN"/>
            </a:endParaRPr>
          </a:p>
          <a:p>
            <a:pPr marL="0" indent="0" algn="l">
              <a:buNone/>
            </a:pPr>
            <a:r>
              <a:rPr lang="ja-JP" altLang="en-US" sz="3600" b="1" i="0" dirty="0">
                <a:solidFill>
                  <a:srgbClr val="333333"/>
                </a:solidFill>
                <a:effectLst/>
                <a:latin typeface="Hiragino Kaku Gothic ProN"/>
              </a:rPr>
              <a:t>電池の種類</a:t>
            </a:r>
            <a:endParaRPr lang="en-US" altLang="ja-JP" sz="3600" b="1" i="0" dirty="0">
              <a:solidFill>
                <a:srgbClr val="333333"/>
              </a:solidFill>
              <a:effectLst/>
              <a:latin typeface="Hiragino Kaku Gothic ProN"/>
            </a:endParaRPr>
          </a:p>
          <a:p>
            <a:pPr marL="0" indent="0">
              <a:buNone/>
            </a:pPr>
            <a:r>
              <a:rPr lang="ja-JP" altLang="en-US" sz="3200" b="1" dirty="0">
                <a:solidFill>
                  <a:schemeClr val="accent1">
                    <a:lumMod val="75000"/>
                  </a:schemeClr>
                </a:solidFill>
              </a:rPr>
              <a:t>一次電池</a:t>
            </a:r>
            <a:r>
              <a:rPr lang="en-US" altLang="ja-JP" sz="3200" dirty="0"/>
              <a:t>―</a:t>
            </a:r>
            <a:r>
              <a:rPr lang="ja-JP" altLang="en-US" sz="3200" dirty="0"/>
              <a:t>放電はできるが</a:t>
            </a:r>
            <a:r>
              <a:rPr lang="ja-JP" altLang="en-US" sz="3200" b="1" u="sng" dirty="0">
                <a:solidFill>
                  <a:srgbClr val="EAB200"/>
                </a:solidFill>
              </a:rPr>
              <a:t>充電はできない</a:t>
            </a:r>
            <a:r>
              <a:rPr lang="ja-JP" altLang="en-US" sz="3200" dirty="0"/>
              <a:t>電池</a:t>
            </a:r>
            <a:br>
              <a:rPr lang="ja-JP" altLang="en-US" sz="3200" dirty="0"/>
            </a:br>
            <a:r>
              <a:rPr lang="ja-JP" altLang="en-US" sz="3200" dirty="0"/>
              <a:t>　　　　　マンガン乾電池、アルカリ乾電池、ニッケル乾電池等</a:t>
            </a:r>
            <a:r>
              <a:rPr lang="ja-JP" altLang="en-US" sz="3200" b="1" dirty="0">
                <a:solidFill>
                  <a:schemeClr val="accent1">
                    <a:lumMod val="75000"/>
                  </a:schemeClr>
                </a:solidFill>
              </a:rPr>
              <a:t>二次電池</a:t>
            </a:r>
            <a:r>
              <a:rPr lang="en-US" altLang="ja-JP" sz="3200" dirty="0"/>
              <a:t>―</a:t>
            </a:r>
            <a:r>
              <a:rPr lang="ja-JP" altLang="en-US" sz="3200" dirty="0"/>
              <a:t>充電により</a:t>
            </a:r>
            <a:r>
              <a:rPr lang="ja-JP" altLang="en-US" sz="3200" b="1" u="sng" dirty="0">
                <a:solidFill>
                  <a:srgbClr val="EAB200"/>
                </a:solidFill>
              </a:rPr>
              <a:t>繰り返し使用できる</a:t>
            </a:r>
            <a:r>
              <a:rPr lang="ja-JP" altLang="en-US" sz="3200" dirty="0"/>
              <a:t>電池</a:t>
            </a:r>
          </a:p>
          <a:p>
            <a:pPr marL="0" indent="0">
              <a:buNone/>
            </a:pPr>
            <a:r>
              <a:rPr lang="ja-JP" altLang="en-US" sz="3200" b="1" dirty="0">
                <a:solidFill>
                  <a:schemeClr val="accent1">
                    <a:lumMod val="75000"/>
                  </a:schemeClr>
                </a:solidFill>
              </a:rPr>
              <a:t>燃料電池</a:t>
            </a:r>
            <a:r>
              <a:rPr lang="en-US" altLang="ja-JP" sz="3200" dirty="0"/>
              <a:t>―</a:t>
            </a:r>
            <a:r>
              <a:rPr lang="ja-JP" altLang="en-US" sz="3200" dirty="0"/>
              <a:t>水素と酸素の電気化学的な反応により、</a:t>
            </a:r>
            <a:r>
              <a:rPr lang="ja-JP" altLang="en-US" sz="3200" b="1" u="sng" dirty="0">
                <a:solidFill>
                  <a:srgbClr val="EAB200"/>
                </a:solidFill>
              </a:rPr>
              <a:t>継続的に発電</a:t>
            </a:r>
            <a:endParaRPr lang="en-US" altLang="ja-JP" sz="3200" b="1" u="sng" dirty="0">
              <a:solidFill>
                <a:srgbClr val="EAB200"/>
              </a:solidFill>
            </a:endParaRPr>
          </a:p>
          <a:p>
            <a:pPr marL="0" indent="0">
              <a:buNone/>
            </a:pPr>
            <a:r>
              <a:rPr lang="ja-JP" altLang="en-US" sz="3200" b="1" dirty="0">
                <a:solidFill>
                  <a:srgbClr val="EAB200"/>
                </a:solidFill>
              </a:rPr>
              <a:t>　　　　　</a:t>
            </a:r>
            <a:r>
              <a:rPr lang="ja-JP" altLang="en-US" sz="3200" dirty="0"/>
              <a:t>できる電池</a:t>
            </a:r>
          </a:p>
          <a:p>
            <a:pPr marL="0" indent="0" algn="l">
              <a:buNone/>
            </a:pPr>
            <a:endParaRPr lang="en-US" altLang="ja-JP" sz="3600" b="1" i="0" dirty="0">
              <a:solidFill>
                <a:srgbClr val="333333"/>
              </a:solidFill>
              <a:effectLst/>
              <a:latin typeface="Hiragino Kaku Gothic ProN"/>
            </a:endParaRPr>
          </a:p>
        </p:txBody>
      </p:sp>
      <p:sp>
        <p:nvSpPr>
          <p:cNvPr id="8" name="タイトル 1">
            <a:extLst>
              <a:ext uri="{FF2B5EF4-FFF2-40B4-BE49-F238E27FC236}">
                <a16:creationId xmlns:a16="http://schemas.microsoft.com/office/drawing/2014/main" id="{6C133EA3-47CB-4FA9-A3C3-11AFAD33646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0" name="L 字 9">
            <a:extLst>
              <a:ext uri="{FF2B5EF4-FFF2-40B4-BE49-F238E27FC236}">
                <a16:creationId xmlns:a16="http://schemas.microsoft.com/office/drawing/2014/main" id="{50034DB8-D0B4-4E1E-A4EA-620527A1795E}"/>
              </a:ext>
            </a:extLst>
          </p:cNvPr>
          <p:cNvSpPr/>
          <p:nvPr/>
        </p:nvSpPr>
        <p:spPr>
          <a:xfrm rot="13518342">
            <a:off x="1088388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C4A41971-136F-49B7-831A-EF969D49AD9F}"/>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F3E9714D-5230-4742-A5D1-014F9799E138}"/>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A3A77109-764F-4143-9707-C107BD922AFE}"/>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302EBF56-3C9A-4369-B7B8-A4D5497C3DCE}"/>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4A7ACFF-8E70-4A6A-BAF8-3A6D5AFEC8B2}"/>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DD6A69FD-A65F-4238-A59C-1F68E0138DED}"/>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67854D9D-EA7A-440B-9EFB-1D866BD163CA}"/>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B2E3CA88-7E5A-4486-86EF-FAFB78D50FC0}"/>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1302E8C7-FEFF-40EA-9386-B69200ECB7A6}"/>
              </a:ext>
            </a:extLst>
          </p:cNvPr>
          <p:cNvSpPr/>
          <p:nvPr/>
        </p:nvSpPr>
        <p:spPr>
          <a:xfrm rot="13518342">
            <a:off x="11172745" y="27413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040CD4D4-096B-4006-A931-72C3D39475FA}"/>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589469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電池</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1416422" y="3147003"/>
            <a:ext cx="11324794" cy="366949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ja-JP" altLang="en-US" sz="3600" b="1" dirty="0">
                <a:solidFill>
                  <a:srgbClr val="333333"/>
                </a:solidFill>
              </a:rPr>
              <a:t>燃料電池</a:t>
            </a:r>
            <a:r>
              <a:rPr lang="ja-JP" altLang="en-US" sz="3600" dirty="0">
                <a:solidFill>
                  <a:srgbClr val="333333"/>
                </a:solidFill>
              </a:rPr>
              <a:t>は</a:t>
            </a:r>
            <a:r>
              <a:rPr lang="ja-JP" altLang="en-US" sz="3600" b="1" dirty="0">
                <a:solidFill>
                  <a:srgbClr val="333333"/>
                </a:solidFill>
              </a:rPr>
              <a:t>二次電池</a:t>
            </a:r>
            <a:r>
              <a:rPr lang="ja-JP" altLang="en-US" sz="3600" dirty="0">
                <a:solidFill>
                  <a:srgbClr val="333333"/>
                </a:solidFill>
              </a:rPr>
              <a:t>に該当しない</a:t>
            </a:r>
            <a:endParaRPr lang="ja-JP" altLang="en-US" sz="3600" i="0" dirty="0">
              <a:solidFill>
                <a:srgbClr val="333333"/>
              </a:solidFill>
              <a:effectLst/>
            </a:endParaRPr>
          </a:p>
        </p:txBody>
      </p:sp>
      <p:sp>
        <p:nvSpPr>
          <p:cNvPr id="10" name="正方形/長方形 9">
            <a:extLst>
              <a:ext uri="{FF2B5EF4-FFF2-40B4-BE49-F238E27FC236}">
                <a16:creationId xmlns:a16="http://schemas.microsoft.com/office/drawing/2014/main" id="{727DD502-D04A-4EFD-BD06-B843F98CA9F6}"/>
              </a:ext>
            </a:extLst>
          </p:cNvPr>
          <p:cNvSpPr/>
          <p:nvPr/>
        </p:nvSpPr>
        <p:spPr>
          <a:xfrm>
            <a:off x="7078819" y="3178014"/>
            <a:ext cx="2013423" cy="501971"/>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する</a:t>
            </a:r>
            <a:r>
              <a:rPr kumimoji="1" lang="en-US" altLang="ja-JP" sz="2400" b="1" dirty="0">
                <a:solidFill>
                  <a:schemeClr val="tx1"/>
                </a:solidFill>
              </a:rPr>
              <a:t>or</a:t>
            </a:r>
            <a:r>
              <a:rPr kumimoji="1" lang="ja-JP" altLang="en-US" sz="2400" b="1" dirty="0">
                <a:solidFill>
                  <a:schemeClr val="tx1"/>
                </a:solidFill>
              </a:rPr>
              <a:t>しない</a:t>
            </a:r>
          </a:p>
        </p:txBody>
      </p:sp>
      <p:sp>
        <p:nvSpPr>
          <p:cNvPr id="11" name="タイトル 1">
            <a:extLst>
              <a:ext uri="{FF2B5EF4-FFF2-40B4-BE49-F238E27FC236}">
                <a16:creationId xmlns:a16="http://schemas.microsoft.com/office/drawing/2014/main" id="{1FF5136C-5698-4CFA-93A8-F570F91DC1CA}"/>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203576E9-69E0-4FAE-8965-7B19670EA0C6}"/>
              </a:ext>
            </a:extLst>
          </p:cNvPr>
          <p:cNvSpPr/>
          <p:nvPr/>
        </p:nvSpPr>
        <p:spPr>
          <a:xfrm rot="13518342">
            <a:off x="1088388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E0685CA7-C599-4786-A1D6-551E0FD2838E}"/>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739BA8B2-B272-44F5-8D0A-E840C1529A59}"/>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8AB4A369-DFE5-47AF-BB17-1F86C341A347}"/>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53D066B8-17A8-4F13-8439-6B090E2615D7}"/>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D8981CE2-0637-415E-AEC9-E73546E5C9C6}"/>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1FFEFC11-643B-4D0D-BEE8-E3826E2E56ED}"/>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17E6F29D-1D8E-4B72-88E6-2AA084B9A3B4}"/>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987A3EBF-6E89-4893-A49E-E2503AD702C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5BA1B813-8047-4AF8-8131-9A745B78E52D}"/>
              </a:ext>
            </a:extLst>
          </p:cNvPr>
          <p:cNvSpPr/>
          <p:nvPr/>
        </p:nvSpPr>
        <p:spPr>
          <a:xfrm rot="13518342">
            <a:off x="11172745" y="274130"/>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4533EF9F-FFF9-4CB5-9077-D502F1E2E257}"/>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45086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化学反応</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コンテンツ プレースホルダー 5">
            <a:extLst>
              <a:ext uri="{FF2B5EF4-FFF2-40B4-BE49-F238E27FC236}">
                <a16:creationId xmlns:a16="http://schemas.microsoft.com/office/drawing/2014/main" id="{F3FCA94B-D33E-4299-A670-370D427D05E6}"/>
              </a:ext>
            </a:extLst>
          </p:cNvPr>
          <p:cNvSpPr txBox="1">
            <a:spLocks/>
          </p:cNvSpPr>
          <p:nvPr/>
        </p:nvSpPr>
        <p:spPr>
          <a:xfrm>
            <a:off x="259210" y="2896800"/>
            <a:ext cx="11673579" cy="106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i="0" dirty="0">
                <a:solidFill>
                  <a:srgbClr val="333333"/>
                </a:solidFill>
                <a:effectLst/>
                <a:latin typeface="Hiragino Kaku Gothic ProN"/>
              </a:rPr>
              <a:t>物質から酸素を取り去る反応は、還元反応である</a:t>
            </a:r>
            <a:endParaRPr lang="ja-JP" altLang="en-US" sz="4400" dirty="0"/>
          </a:p>
        </p:txBody>
      </p:sp>
      <p:sp>
        <p:nvSpPr>
          <p:cNvPr id="8" name="正方形/長方形 7">
            <a:extLst>
              <a:ext uri="{FF2B5EF4-FFF2-40B4-BE49-F238E27FC236}">
                <a16:creationId xmlns:a16="http://schemas.microsoft.com/office/drawing/2014/main" id="{262AE8D5-5790-4496-A6B1-E2FA77C014AB}"/>
              </a:ext>
            </a:extLst>
          </p:cNvPr>
          <p:cNvSpPr/>
          <p:nvPr/>
        </p:nvSpPr>
        <p:spPr>
          <a:xfrm>
            <a:off x="2342983" y="2896800"/>
            <a:ext cx="1076492" cy="532200"/>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F4400A0B-08AE-44FB-9E15-D3995F29C1FA}"/>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559C9E2E-C61F-492F-A742-2A1DC998EF1D}"/>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AF0143CB-A645-48A7-B16F-D4FAD8C213B5}"/>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8D102F95-CDB6-4146-91C6-F47A7EE5EE80}"/>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513BC7C-C54C-4B33-8262-571A2441E382}"/>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6FB82A85-2F63-44AD-AACE-422ED84EA9DD}"/>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59550C9E-5206-492D-B6D1-32590E70F828}"/>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5B9D3398-82DE-4CCA-B966-0B9A4BA7C442}"/>
              </a:ext>
            </a:extLst>
          </p:cNvPr>
          <p:cNvSpPr/>
          <p:nvPr/>
        </p:nvSpPr>
        <p:spPr>
          <a:xfrm rot="13518342">
            <a:off x="9136663"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ADB14647-1775-40AB-9D85-BA3F6CADC5EA}"/>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4C30BAB4-DBCE-47AE-BE20-628096F3B9C6}"/>
              </a:ext>
            </a:extLst>
          </p:cNvPr>
          <p:cNvSpPr/>
          <p:nvPr/>
        </p:nvSpPr>
        <p:spPr>
          <a:xfrm rot="13518342">
            <a:off x="8555426" y="266357"/>
            <a:ext cx="464846" cy="461557"/>
          </a:xfrm>
          <a:prstGeom prst="corner">
            <a:avLst>
              <a:gd name="adj1" fmla="val 32577"/>
              <a:gd name="adj2" fmla="val 3253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2BA7D6E3-CD29-4CBE-B7F1-D3EF1C706F81}"/>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7F5EEEB1-BA21-4E96-8824-448B74C2A979}"/>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80369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電極電位</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3307" y="1790618"/>
            <a:ext cx="12103334" cy="50673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4000" b="1" u="sng" dirty="0">
                <a:solidFill>
                  <a:srgbClr val="EAB200"/>
                </a:solidFill>
              </a:rPr>
              <a:t>電極</a:t>
            </a:r>
            <a:r>
              <a:rPr lang="ja-JP" altLang="en-US" sz="4000" dirty="0"/>
              <a:t>と</a:t>
            </a:r>
            <a:r>
              <a:rPr lang="ja-JP" altLang="en-US" sz="4000" b="1" u="sng" dirty="0">
                <a:solidFill>
                  <a:srgbClr val="EAB200"/>
                </a:solidFill>
              </a:rPr>
              <a:t>電解質溶液</a:t>
            </a:r>
            <a:r>
              <a:rPr lang="ja-JP" altLang="en-US" sz="4000" dirty="0"/>
              <a:t>との間の</a:t>
            </a:r>
            <a:r>
              <a:rPr lang="ja-JP" altLang="en-US" sz="4000" b="1" u="sng" dirty="0">
                <a:solidFill>
                  <a:srgbClr val="EAB200"/>
                </a:solidFill>
              </a:rPr>
              <a:t>電位差</a:t>
            </a:r>
            <a:endParaRPr lang="en-US" altLang="ja-JP" sz="4000" b="1" u="sng" dirty="0">
              <a:solidFill>
                <a:srgbClr val="EAB200"/>
              </a:solidFill>
            </a:endParaRPr>
          </a:p>
          <a:p>
            <a:pPr marL="0" indent="0">
              <a:buNone/>
            </a:pPr>
            <a:br>
              <a:rPr lang="ja-JP" altLang="en-US" sz="4000" dirty="0"/>
            </a:br>
            <a:r>
              <a:rPr lang="ja-JP" altLang="en-US" sz="4000" b="1" u="sng" dirty="0">
                <a:solidFill>
                  <a:srgbClr val="EAB200"/>
                </a:solidFill>
              </a:rPr>
              <a:t>銅</a:t>
            </a:r>
            <a:r>
              <a:rPr lang="ja-JP" altLang="en-US" sz="4000" dirty="0"/>
              <a:t>（</a:t>
            </a:r>
            <a:r>
              <a:rPr lang="en-US" altLang="ja-JP" sz="4000" dirty="0"/>
              <a:t>Cu</a:t>
            </a:r>
            <a:r>
              <a:rPr lang="ja-JP" altLang="en-US" sz="4000" dirty="0"/>
              <a:t>）の標準電極電位は、</a:t>
            </a:r>
            <a:r>
              <a:rPr lang="ja-JP" altLang="en-US" sz="4000" b="1" u="sng" dirty="0">
                <a:solidFill>
                  <a:srgbClr val="EAB200"/>
                </a:solidFill>
              </a:rPr>
              <a:t>亜鉛</a:t>
            </a:r>
            <a:r>
              <a:rPr lang="ja-JP" altLang="en-US" sz="4000" dirty="0"/>
              <a:t>（</a:t>
            </a:r>
            <a:r>
              <a:rPr lang="en-US" altLang="ja-JP" sz="4000" dirty="0"/>
              <a:t>Zn</a:t>
            </a:r>
            <a:r>
              <a:rPr lang="ja-JP" altLang="en-US" sz="4000" dirty="0"/>
              <a:t>）</a:t>
            </a:r>
            <a:r>
              <a:rPr lang="ja-JP" altLang="en-US" sz="4000" b="1" u="sng" dirty="0">
                <a:solidFill>
                  <a:srgbClr val="EAB200"/>
                </a:solidFill>
              </a:rPr>
              <a:t>より高い</a:t>
            </a:r>
            <a:endParaRPr lang="en-US" altLang="ja-JP" sz="4000" b="1" u="sng" dirty="0">
              <a:solidFill>
                <a:srgbClr val="EAB200"/>
              </a:solidFill>
            </a:endParaRPr>
          </a:p>
          <a:p>
            <a:pPr marL="0" indent="0">
              <a:buNone/>
            </a:pPr>
            <a:endParaRPr lang="ja-JP" altLang="en-US" sz="4000" dirty="0"/>
          </a:p>
          <a:p>
            <a:pPr marL="0" indent="0">
              <a:buNone/>
            </a:pPr>
            <a:r>
              <a:rPr lang="ja-JP" altLang="en-US" sz="4000" b="1" u="sng" dirty="0">
                <a:solidFill>
                  <a:srgbClr val="EAB200"/>
                </a:solidFill>
              </a:rPr>
              <a:t>標準電極電位</a:t>
            </a:r>
            <a:r>
              <a:rPr lang="ja-JP" altLang="en-US" sz="4000" dirty="0"/>
              <a:t>が</a:t>
            </a:r>
            <a:r>
              <a:rPr lang="ja-JP" altLang="en-US" sz="4000" b="1" u="sng" dirty="0">
                <a:solidFill>
                  <a:srgbClr val="EAB200"/>
                </a:solidFill>
              </a:rPr>
              <a:t>高い金属</a:t>
            </a:r>
            <a:r>
              <a:rPr lang="ja-JP" altLang="en-US" sz="4000" dirty="0"/>
              <a:t>は、</a:t>
            </a:r>
            <a:r>
              <a:rPr lang="ja-JP" altLang="en-US" sz="4000" b="1" u="sng" dirty="0">
                <a:solidFill>
                  <a:srgbClr val="EAB200"/>
                </a:solidFill>
              </a:rPr>
              <a:t>イオン化</a:t>
            </a:r>
            <a:r>
              <a:rPr lang="ja-JP" altLang="en-US" sz="4000" dirty="0"/>
              <a:t>傾向が</a:t>
            </a:r>
            <a:r>
              <a:rPr lang="ja-JP" altLang="en-US" sz="4000" b="1" u="sng" dirty="0">
                <a:solidFill>
                  <a:srgbClr val="EAB200"/>
                </a:solidFill>
              </a:rPr>
              <a:t>小さい</a:t>
            </a:r>
            <a:endParaRPr lang="en-US" altLang="ja-JP" sz="4000" b="1" u="sng" dirty="0">
              <a:solidFill>
                <a:srgbClr val="EAB200"/>
              </a:solidFill>
            </a:endParaRPr>
          </a:p>
          <a:p>
            <a:pPr marL="0" indent="0">
              <a:buNone/>
            </a:pPr>
            <a:endParaRPr lang="ja-JP" altLang="en-US" sz="4000" dirty="0"/>
          </a:p>
          <a:p>
            <a:pPr marL="0" indent="0">
              <a:buNone/>
            </a:pPr>
            <a:r>
              <a:rPr lang="ja-JP" altLang="en-US" sz="4000" dirty="0"/>
              <a:t>二種類の金属の内、標準電極電位が</a:t>
            </a:r>
            <a:r>
              <a:rPr lang="ja-JP" altLang="en-US" sz="4000" b="1" u="sng" dirty="0">
                <a:solidFill>
                  <a:srgbClr val="EAB200"/>
                </a:solidFill>
              </a:rPr>
              <a:t>高い</a:t>
            </a:r>
            <a:r>
              <a:rPr lang="ja-JP" altLang="en-US" sz="4000" dirty="0"/>
              <a:t>金属が、電池では</a:t>
            </a:r>
            <a:r>
              <a:rPr lang="ja-JP" altLang="en-US" sz="4000" b="1" u="sng" dirty="0">
                <a:solidFill>
                  <a:srgbClr val="EAB200"/>
                </a:solidFill>
              </a:rPr>
              <a:t>プラス側</a:t>
            </a:r>
            <a:r>
              <a:rPr lang="ja-JP" altLang="en-US" sz="4000" dirty="0"/>
              <a:t>の電極となる</a:t>
            </a:r>
          </a:p>
          <a:p>
            <a:pPr marL="0" indent="0" algn="l">
              <a:buNone/>
            </a:pPr>
            <a:endParaRPr lang="en-US" altLang="ja-JP" sz="3600" b="1" i="0" dirty="0">
              <a:solidFill>
                <a:srgbClr val="333333"/>
              </a:solidFill>
              <a:effectLst/>
              <a:latin typeface="Hiragino Kaku Gothic ProN"/>
            </a:endParaRPr>
          </a:p>
        </p:txBody>
      </p:sp>
      <p:sp>
        <p:nvSpPr>
          <p:cNvPr id="8" name="タイトル 1">
            <a:extLst>
              <a:ext uri="{FF2B5EF4-FFF2-40B4-BE49-F238E27FC236}">
                <a16:creationId xmlns:a16="http://schemas.microsoft.com/office/drawing/2014/main" id="{AB342F58-783D-463E-A222-349D1B322E1B}"/>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0" name="L 字 9">
            <a:extLst>
              <a:ext uri="{FF2B5EF4-FFF2-40B4-BE49-F238E27FC236}">
                <a16:creationId xmlns:a16="http://schemas.microsoft.com/office/drawing/2014/main" id="{B7947002-20E9-4A3F-B907-17D4AB726F0D}"/>
              </a:ext>
            </a:extLst>
          </p:cNvPr>
          <p:cNvSpPr/>
          <p:nvPr/>
        </p:nvSpPr>
        <p:spPr>
          <a:xfrm rot="13518342">
            <a:off x="1088388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7F4395D5-C4CA-407F-8448-E58644C22B8A}"/>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8E341F15-3370-4F8A-BB2F-FCC0A3345374}"/>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90BCAC5E-9231-44FA-A2AD-A31BBACB1710}"/>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9BCB3139-3307-41A8-A7E5-B998B93915E7}"/>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B8834B15-5FE7-4570-9148-58467B7795DD}"/>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C37CEA36-FDD5-4749-892E-493772C19EB4}"/>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4A970313-DB7B-4560-A7C1-06C926B7351F}"/>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4DDEBDE8-A362-4884-9E87-C6258F0C057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9471D929-5BF6-4ECC-A968-CAE8503997B1}"/>
              </a:ext>
            </a:extLst>
          </p:cNvPr>
          <p:cNvSpPr/>
          <p:nvPr/>
        </p:nvSpPr>
        <p:spPr>
          <a:xfrm rot="13518342">
            <a:off x="11172745" y="27413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19682600-E982-494F-825C-96ED6BCFDE78}"/>
              </a:ext>
            </a:extLst>
          </p:cNvPr>
          <p:cNvSpPr/>
          <p:nvPr/>
        </p:nvSpPr>
        <p:spPr>
          <a:xfrm rot="13518342">
            <a:off x="11463363" y="28302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7822577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F35EB1-5805-4225-96B3-802A4A9BA2E2}"/>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電極電位</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61DA280-4C2D-4B4B-9C5E-7EC1F9B78329}"/>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8E94621D-CFCB-449B-9384-27DE26FD4581}"/>
              </a:ext>
            </a:extLst>
          </p:cNvPr>
          <p:cNvSpPr txBox="1">
            <a:spLocks/>
          </p:cNvSpPr>
          <p:nvPr/>
        </p:nvSpPr>
        <p:spPr>
          <a:xfrm>
            <a:off x="4833308" y="1771123"/>
            <a:ext cx="5010150" cy="1042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buNone/>
            </a:pPr>
            <a:r>
              <a:rPr lang="ja-JP" altLang="en-US" sz="4000" b="1" i="0" dirty="0">
                <a:solidFill>
                  <a:srgbClr val="333333"/>
                </a:solidFill>
                <a:effectLst/>
              </a:rPr>
              <a:t>練習問題</a:t>
            </a:r>
            <a:endParaRPr lang="en-US" altLang="ja-JP" sz="4000" b="1" i="0" dirty="0">
              <a:solidFill>
                <a:srgbClr val="333333"/>
              </a:solidFill>
              <a:effectLst/>
            </a:endParaRPr>
          </a:p>
        </p:txBody>
      </p:sp>
      <p:cxnSp>
        <p:nvCxnSpPr>
          <p:cNvPr id="8" name="直線コネクタ 7">
            <a:extLst>
              <a:ext uri="{FF2B5EF4-FFF2-40B4-BE49-F238E27FC236}">
                <a16:creationId xmlns:a16="http://schemas.microsoft.com/office/drawing/2014/main" id="{183D542B-BC62-4FFE-A0B6-02C72D9971F0}"/>
              </a:ext>
            </a:extLst>
          </p:cNvPr>
          <p:cNvCxnSpPr>
            <a:cxnSpLocks/>
          </p:cNvCxnSpPr>
          <p:nvPr/>
        </p:nvCxnSpPr>
        <p:spPr>
          <a:xfrm>
            <a:off x="4951562" y="2292350"/>
            <a:ext cx="206171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5">
            <a:extLst>
              <a:ext uri="{FF2B5EF4-FFF2-40B4-BE49-F238E27FC236}">
                <a16:creationId xmlns:a16="http://schemas.microsoft.com/office/drawing/2014/main" id="{FFB2B3FB-9893-4DF3-93A0-188C653FB9E2}"/>
              </a:ext>
            </a:extLst>
          </p:cNvPr>
          <p:cNvSpPr txBox="1">
            <a:spLocks/>
          </p:cNvSpPr>
          <p:nvPr/>
        </p:nvSpPr>
        <p:spPr>
          <a:xfrm>
            <a:off x="605539" y="3334803"/>
            <a:ext cx="11324794" cy="366949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ja-JP" altLang="en-US" sz="3600" i="0" dirty="0">
                <a:solidFill>
                  <a:srgbClr val="333333"/>
                </a:solidFill>
                <a:effectLst/>
              </a:rPr>
              <a:t>標準電極電位が高い金属ほどイオン化傾向は小さい</a:t>
            </a:r>
          </a:p>
        </p:txBody>
      </p:sp>
      <p:sp>
        <p:nvSpPr>
          <p:cNvPr id="10" name="正方形/長方形 9">
            <a:extLst>
              <a:ext uri="{FF2B5EF4-FFF2-40B4-BE49-F238E27FC236}">
                <a16:creationId xmlns:a16="http://schemas.microsoft.com/office/drawing/2014/main" id="{727DD502-D04A-4EFD-BD06-B843F98CA9F6}"/>
              </a:ext>
            </a:extLst>
          </p:cNvPr>
          <p:cNvSpPr/>
          <p:nvPr/>
        </p:nvSpPr>
        <p:spPr>
          <a:xfrm>
            <a:off x="9843458" y="3334803"/>
            <a:ext cx="1448519" cy="501971"/>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11" name="コンテンツ プレースホルダー 5">
            <a:extLst>
              <a:ext uri="{FF2B5EF4-FFF2-40B4-BE49-F238E27FC236}">
                <a16:creationId xmlns:a16="http://schemas.microsoft.com/office/drawing/2014/main" id="{0ACBE2A6-B168-43F0-81A3-6742A484431E}"/>
              </a:ext>
            </a:extLst>
          </p:cNvPr>
          <p:cNvSpPr txBox="1">
            <a:spLocks/>
          </p:cNvSpPr>
          <p:nvPr/>
        </p:nvSpPr>
        <p:spPr>
          <a:xfrm>
            <a:off x="6376610" y="4701530"/>
            <a:ext cx="5139654" cy="1569062"/>
          </a:xfrm>
          <a:prstGeom prst="rect">
            <a:avLst/>
          </a:prstGeom>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l">
              <a:lnSpc>
                <a:spcPct val="100000"/>
              </a:lnSpc>
              <a:buNone/>
            </a:pPr>
            <a:r>
              <a:rPr lang="en-US" altLang="ja-JP" sz="3600" i="0" dirty="0">
                <a:solidFill>
                  <a:srgbClr val="333333"/>
                </a:solidFill>
                <a:effectLst/>
              </a:rPr>
              <a:t>※</a:t>
            </a:r>
            <a:r>
              <a:rPr lang="ja-JP" altLang="en-US" sz="3600" i="0" dirty="0">
                <a:solidFill>
                  <a:srgbClr val="333333"/>
                </a:solidFill>
                <a:effectLst/>
              </a:rPr>
              <a:t>理解せずに暗記で</a:t>
            </a:r>
            <a:r>
              <a:rPr lang="en-US" altLang="ja-JP" sz="3600" i="0" dirty="0">
                <a:solidFill>
                  <a:srgbClr val="333333"/>
                </a:solidFill>
                <a:effectLst/>
              </a:rPr>
              <a:t>OK</a:t>
            </a:r>
            <a:endParaRPr lang="ja-JP" altLang="en-US" sz="3600" i="0" dirty="0">
              <a:solidFill>
                <a:srgbClr val="333333"/>
              </a:solidFill>
              <a:effectLst/>
            </a:endParaRPr>
          </a:p>
        </p:txBody>
      </p:sp>
      <p:sp>
        <p:nvSpPr>
          <p:cNvPr id="12" name="タイトル 1">
            <a:extLst>
              <a:ext uri="{FF2B5EF4-FFF2-40B4-BE49-F238E27FC236}">
                <a16:creationId xmlns:a16="http://schemas.microsoft.com/office/drawing/2014/main" id="{50FBA0CB-B345-40AB-A319-3E9128DC1299}"/>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3" name="L 字 12">
            <a:extLst>
              <a:ext uri="{FF2B5EF4-FFF2-40B4-BE49-F238E27FC236}">
                <a16:creationId xmlns:a16="http://schemas.microsoft.com/office/drawing/2014/main" id="{012F999E-C9B7-4AE1-9CD0-028A4C51B3FA}"/>
              </a:ext>
            </a:extLst>
          </p:cNvPr>
          <p:cNvSpPr/>
          <p:nvPr/>
        </p:nvSpPr>
        <p:spPr>
          <a:xfrm rot="13518342">
            <a:off x="1088388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AB0C4E69-B13F-4B73-A174-1CC9832CA0F6}"/>
              </a:ext>
            </a:extLst>
          </p:cNvPr>
          <p:cNvSpPr/>
          <p:nvPr/>
        </p:nvSpPr>
        <p:spPr>
          <a:xfrm rot="13518342">
            <a:off x="10591508"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24E00B7-D78C-4E63-8B25-24177F0EEABF}"/>
              </a:ext>
            </a:extLst>
          </p:cNvPr>
          <p:cNvSpPr/>
          <p:nvPr/>
        </p:nvSpPr>
        <p:spPr>
          <a:xfrm rot="13518342">
            <a:off x="10300890" y="26968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B053FE9C-A263-44B1-9EF8-B91B965FD503}"/>
              </a:ext>
            </a:extLst>
          </p:cNvPr>
          <p:cNvSpPr/>
          <p:nvPr/>
        </p:nvSpPr>
        <p:spPr>
          <a:xfrm rot="13518342">
            <a:off x="10010271"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769568A6-9EAE-4CCA-A4F2-C75D2FEC680D}"/>
              </a:ext>
            </a:extLst>
          </p:cNvPr>
          <p:cNvSpPr/>
          <p:nvPr/>
        </p:nvSpPr>
        <p:spPr>
          <a:xfrm rot="13518342">
            <a:off x="9719653" y="27857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033C475B-DAA8-4275-9C7A-D8998A0EECCF}"/>
              </a:ext>
            </a:extLst>
          </p:cNvPr>
          <p:cNvSpPr/>
          <p:nvPr/>
        </p:nvSpPr>
        <p:spPr>
          <a:xfrm rot="13518342">
            <a:off x="9427281"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FA1B3EB5-52BC-41EF-AD38-1EA1574C0313}"/>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DFB8739-322A-44FC-B87D-BD54B00DDBE7}"/>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5431D89-BC1D-4FBB-8725-A181C0DB59FE}"/>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BA846770-8925-4DF1-9E75-D5EC8434E681}"/>
              </a:ext>
            </a:extLst>
          </p:cNvPr>
          <p:cNvSpPr/>
          <p:nvPr/>
        </p:nvSpPr>
        <p:spPr>
          <a:xfrm rot="13518342">
            <a:off x="11172745" y="274130"/>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664895B2-CE2F-4602-AFF9-F8A4650329AC}"/>
              </a:ext>
            </a:extLst>
          </p:cNvPr>
          <p:cNvSpPr/>
          <p:nvPr/>
        </p:nvSpPr>
        <p:spPr>
          <a:xfrm rot="13518342">
            <a:off x="11463363" y="28302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2614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5C707E-8451-4DEA-AB0E-1D59D0349BFB}"/>
              </a:ext>
            </a:extLst>
          </p:cNvPr>
          <p:cNvSpPr>
            <a:spLocks noGrp="1"/>
          </p:cNvSpPr>
          <p:nvPr>
            <p:ph type="title"/>
          </p:nvPr>
        </p:nvSpPr>
        <p:spPr/>
        <p:txBody>
          <a:bodyPr/>
          <a:lstStyle/>
          <a:p>
            <a:r>
              <a:rPr kumimoji="1" lang="ja-JP" altLang="en-US" dirty="0"/>
              <a:t>基礎　</a:t>
            </a:r>
            <a:r>
              <a:rPr kumimoji="1" lang="en-US" altLang="ja-JP" dirty="0"/>
              <a:t>part</a:t>
            </a:r>
            <a:r>
              <a:rPr kumimoji="1" lang="ja-JP" altLang="en-US" dirty="0"/>
              <a:t>３　化学反応と化学平衡</a:t>
            </a:r>
          </a:p>
        </p:txBody>
      </p:sp>
      <p:sp>
        <p:nvSpPr>
          <p:cNvPr id="3" name="コンテンツ プレースホルダー 2">
            <a:extLst>
              <a:ext uri="{FF2B5EF4-FFF2-40B4-BE49-F238E27FC236}">
                <a16:creationId xmlns:a16="http://schemas.microsoft.com/office/drawing/2014/main" id="{49615AAD-A4CB-40E4-B487-CE01F822DD92}"/>
              </a:ext>
            </a:extLst>
          </p:cNvPr>
          <p:cNvSpPr>
            <a:spLocks noGrp="1"/>
          </p:cNvSpPr>
          <p:nvPr>
            <p:ph idx="1"/>
          </p:nvPr>
        </p:nvSpPr>
        <p:spPr/>
        <p:txBody>
          <a:bodyPr/>
          <a:lstStyle/>
          <a:p>
            <a:endParaRPr kumimoji="1" lang="ja-JP" altLang="en-US"/>
          </a:p>
        </p:txBody>
      </p:sp>
      <p:sp>
        <p:nvSpPr>
          <p:cNvPr id="4" name="コンテンツ プレースホルダー 2">
            <a:extLst>
              <a:ext uri="{FF2B5EF4-FFF2-40B4-BE49-F238E27FC236}">
                <a16:creationId xmlns:a16="http://schemas.microsoft.com/office/drawing/2014/main" id="{18B908E4-AE4B-4813-99C5-6737DD280224}"/>
              </a:ext>
            </a:extLst>
          </p:cNvPr>
          <p:cNvSpPr txBox="1">
            <a:spLocks/>
          </p:cNvSpPr>
          <p:nvPr/>
        </p:nvSpPr>
        <p:spPr bwMode="auto">
          <a:xfrm>
            <a:off x="2223538" y="2421900"/>
            <a:ext cx="11882095" cy="214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以上です</a:t>
            </a:r>
            <a:endParaRPr lang="en-US" altLang="ja-JP" sz="5400" dirty="0">
              <a:latin typeface="メイリオ" panose="020B0604030504040204" pitchFamily="50" charset="-128"/>
              <a:ea typeface="メイリオ" panose="020B0604030504040204" pitchFamily="50" charset="-128"/>
            </a:endParaRPr>
          </a:p>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勉強お疲れさまでした！</a:t>
            </a:r>
            <a:endParaRPr lang="en-US" altLang="ja-JP" sz="5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2304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5">
            <a:extLst>
              <a:ext uri="{FF2B5EF4-FFF2-40B4-BE49-F238E27FC236}">
                <a16:creationId xmlns:a16="http://schemas.microsoft.com/office/drawing/2014/main" id="{4FA10CB4-17D9-44E6-8B87-8BE37411EB7F}"/>
              </a:ext>
            </a:extLst>
          </p:cNvPr>
          <p:cNvSpPr>
            <a:spLocks noGrp="1"/>
          </p:cNvSpPr>
          <p:nvPr>
            <p:ph idx="1"/>
          </p:nvPr>
        </p:nvSpPr>
        <p:spPr>
          <a:xfrm>
            <a:off x="3524755" y="2111947"/>
            <a:ext cx="5395387" cy="584775"/>
          </a:xfrm>
        </p:spPr>
        <p:txBody>
          <a:bodyPr>
            <a:normAutofit fontScale="92500" lnSpcReduction="10000"/>
          </a:bodyPr>
          <a:lstStyle/>
          <a:p>
            <a:pPr marL="0" indent="0">
              <a:buNone/>
            </a:pPr>
            <a:r>
              <a:rPr lang="ja-JP" altLang="en-US" sz="4000" b="0" i="0" dirty="0">
                <a:solidFill>
                  <a:srgbClr val="333333"/>
                </a:solidFill>
                <a:effectLst/>
                <a:latin typeface="Hiragino Kaku Gothic ProN"/>
              </a:rPr>
              <a:t>解説動画はこちら！</a:t>
            </a:r>
            <a:endParaRPr lang="ja-JP" altLang="en-US" sz="3200" dirty="0"/>
          </a:p>
        </p:txBody>
      </p:sp>
      <p:sp>
        <p:nvSpPr>
          <p:cNvPr id="11" name="コンテンツ プレースホルダー 5">
            <a:extLst>
              <a:ext uri="{FF2B5EF4-FFF2-40B4-BE49-F238E27FC236}">
                <a16:creationId xmlns:a16="http://schemas.microsoft.com/office/drawing/2014/main" id="{22CD5BBB-3B4B-4D59-B3B1-216D27ED0043}"/>
              </a:ext>
            </a:extLst>
          </p:cNvPr>
          <p:cNvSpPr txBox="1">
            <a:spLocks/>
          </p:cNvSpPr>
          <p:nvPr/>
        </p:nvSpPr>
        <p:spPr>
          <a:xfrm>
            <a:off x="2623692" y="5115722"/>
            <a:ext cx="6344815" cy="661354"/>
          </a:xfrm>
          <a:prstGeom prst="rect">
            <a:avLst/>
          </a:prstGeom>
          <a:solidFill>
            <a:srgbClr val="D4DFF1"/>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000" dirty="0">
                <a:solidFill>
                  <a:srgbClr val="333333"/>
                </a:solidFill>
                <a:latin typeface="Hiragino Kaku Gothic ProN"/>
              </a:rPr>
              <a:t>スマホで予習・復習しよう！</a:t>
            </a:r>
            <a:endParaRPr lang="ja-JP" altLang="en-US" sz="3200" dirty="0"/>
          </a:p>
        </p:txBody>
      </p:sp>
      <p:pic>
        <p:nvPicPr>
          <p:cNvPr id="2" name="Picture 2">
            <a:extLst>
              <a:ext uri="{FF2B5EF4-FFF2-40B4-BE49-F238E27FC236}">
                <a16:creationId xmlns:a16="http://schemas.microsoft.com/office/drawing/2014/main" id="{AED0D433-C060-4CD5-B0F5-CDE4AEA090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9570" y="2737685"/>
            <a:ext cx="2222229" cy="2222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72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8D72279-6BEE-4466-9DA1-1984F160B1D4}"/>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燃焼反応</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D80E73D-DEC8-41FC-8545-DAB14F6BFF54}"/>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0612D507-473D-4E6E-B4C9-4ECBDC39CBAF}"/>
              </a:ext>
            </a:extLst>
          </p:cNvPr>
          <p:cNvSpPr txBox="1">
            <a:spLocks/>
          </p:cNvSpPr>
          <p:nvPr/>
        </p:nvSpPr>
        <p:spPr>
          <a:xfrm>
            <a:off x="1598980" y="2873597"/>
            <a:ext cx="11842476" cy="138351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400" dirty="0">
                <a:solidFill>
                  <a:srgbClr val="333333"/>
                </a:solidFill>
                <a:latin typeface="Hiragino Kaku Gothic ProN"/>
              </a:rPr>
              <a:t>可燃性物質と酸素の反応のうち、</a:t>
            </a:r>
            <a:endParaRPr lang="en-US" altLang="ja-JP" sz="4400" dirty="0">
              <a:solidFill>
                <a:srgbClr val="333333"/>
              </a:solidFill>
              <a:latin typeface="Hiragino Kaku Gothic ProN"/>
            </a:endParaRPr>
          </a:p>
          <a:p>
            <a:pPr marL="0" indent="0">
              <a:buFont typeface="Arial" panose="020B0604020202020204" pitchFamily="34" charset="0"/>
              <a:buNone/>
            </a:pPr>
            <a:r>
              <a:rPr lang="ja-JP" altLang="en-US" sz="4400" b="1" u="sng" dirty="0">
                <a:solidFill>
                  <a:srgbClr val="EAB200"/>
                </a:solidFill>
                <a:latin typeface="Hiragino Kaku Gothic ProN"/>
              </a:rPr>
              <a:t>発熱や発光</a:t>
            </a:r>
            <a:r>
              <a:rPr lang="ja-JP" altLang="en-US" sz="4400" dirty="0">
                <a:solidFill>
                  <a:srgbClr val="333333"/>
                </a:solidFill>
                <a:latin typeface="Hiragino Kaku Gothic ProN"/>
              </a:rPr>
              <a:t>を伴う反応</a:t>
            </a:r>
            <a:endParaRPr lang="ja-JP" altLang="en-US" sz="3600" dirty="0"/>
          </a:p>
        </p:txBody>
      </p:sp>
      <p:sp>
        <p:nvSpPr>
          <p:cNvPr id="8" name="タイトル 1">
            <a:extLst>
              <a:ext uri="{FF2B5EF4-FFF2-40B4-BE49-F238E27FC236}">
                <a16:creationId xmlns:a16="http://schemas.microsoft.com/office/drawing/2014/main" id="{6AA89CD5-908A-471E-8615-887E25A6AE72}"/>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9" name="L 字 8">
            <a:extLst>
              <a:ext uri="{FF2B5EF4-FFF2-40B4-BE49-F238E27FC236}">
                <a16:creationId xmlns:a16="http://schemas.microsoft.com/office/drawing/2014/main" id="{96C7F979-6454-419B-9B01-CB1CAC2D57AA}"/>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E3062272-A22D-47A9-99C7-A0BAD1908A22}"/>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0A27EBA9-9E4B-43F8-80E9-48294536755A}"/>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605A076C-93AD-403E-84B7-098A85EA0232}"/>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1D972B55-C59B-4E2E-B82E-BC7463EF99D6}"/>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D2240625-9104-42E1-A2B4-1E98B9ED1BB2}"/>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21F7223E-E767-41DB-B123-46D389AD8ADA}"/>
              </a:ext>
            </a:extLst>
          </p:cNvPr>
          <p:cNvSpPr/>
          <p:nvPr/>
        </p:nvSpPr>
        <p:spPr>
          <a:xfrm rot="13518342">
            <a:off x="9136663"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921F065-50A2-45ED-89CB-421196E5AE21}"/>
              </a:ext>
            </a:extLst>
          </p:cNvPr>
          <p:cNvSpPr/>
          <p:nvPr/>
        </p:nvSpPr>
        <p:spPr>
          <a:xfrm rot="13518342">
            <a:off x="8846044" y="266357"/>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727001A8-0BB7-4672-9583-797A84548DD7}"/>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10221CE0-33DC-4249-B462-6063F028E908}"/>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30599A4B-75E6-496C-A80D-F66B020F9C3C}"/>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65667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4269629" y="1141809"/>
            <a:ext cx="8277986" cy="1323439"/>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反応熱</a:t>
            </a:r>
            <a:endParaRPr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a:p>
            <a:r>
              <a:rPr kumimoji="1"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174964" y="1189936"/>
            <a:ext cx="94665" cy="1108095"/>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866563659"/>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
        <p:nvSpPr>
          <p:cNvPr id="9" name="タイトル 1">
            <a:extLst>
              <a:ext uri="{FF2B5EF4-FFF2-40B4-BE49-F238E27FC236}">
                <a16:creationId xmlns:a16="http://schemas.microsoft.com/office/drawing/2014/main" id="{7A1BD3AC-9F3D-44BD-BF85-296819200CD9}"/>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2" name="L 字 11">
            <a:extLst>
              <a:ext uri="{FF2B5EF4-FFF2-40B4-BE49-F238E27FC236}">
                <a16:creationId xmlns:a16="http://schemas.microsoft.com/office/drawing/2014/main" id="{974E8760-334B-484D-8B17-CB915899D882}"/>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A722AD1C-CB57-436C-830C-AAFE8CC43BD3}"/>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FFD41670-3876-4761-9736-325BFF4E18D5}"/>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7A901B21-BB6D-4CD8-B089-282F49B62B9C}"/>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D9AF7590-D887-4280-815F-5CDD86B4DA4D}"/>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E76705B8-A605-464A-BBCD-DABBBE0E9A2F}"/>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3795338F-DB6D-4563-9018-3DD5267E2DB5}"/>
              </a:ext>
            </a:extLst>
          </p:cNvPr>
          <p:cNvSpPr/>
          <p:nvPr/>
        </p:nvSpPr>
        <p:spPr>
          <a:xfrm rot="13518342">
            <a:off x="9136663" y="257458"/>
            <a:ext cx="464846" cy="461557"/>
          </a:xfrm>
          <a:prstGeom prst="corner">
            <a:avLst>
              <a:gd name="adj1" fmla="val 32577"/>
              <a:gd name="adj2" fmla="val 32535"/>
            </a:avLst>
          </a:prstGeom>
          <a:solidFill>
            <a:srgbClr val="EAB200"/>
          </a:solidFill>
          <a:ln>
            <a:solidFill>
              <a:srgbClr val="EAB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1FB855D2-1D55-4442-9EF7-E956E14E2900}"/>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3910E525-FF54-4737-B5AE-A73827469369}"/>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A3A2227D-A82A-4539-9F4E-09835B187F6D}"/>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B62EE4BF-E7FC-46EC-8D55-42607F7EC8F4}"/>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20008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26A6280-900B-4C16-A731-2FD1B3177644}"/>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C82D0D83-8790-4F5C-8F4B-DF9987BB8505}"/>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51B9C93C-3B0E-4256-BB5D-9942689BF030}"/>
              </a:ext>
            </a:extLst>
          </p:cNvPr>
          <p:cNvSpPr txBox="1">
            <a:spLocks/>
          </p:cNvSpPr>
          <p:nvPr/>
        </p:nvSpPr>
        <p:spPr>
          <a:xfrm>
            <a:off x="576630" y="1885114"/>
            <a:ext cx="11842476" cy="1383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solidFill>
                  <a:srgbClr val="333333"/>
                </a:solidFill>
                <a:latin typeface="Hiragino Kaku Gothic ProN"/>
              </a:rPr>
              <a:t>化学反応に伴って出入りする熱</a:t>
            </a:r>
            <a:endParaRPr lang="en-US" altLang="ja-JP" dirty="0">
              <a:solidFill>
                <a:srgbClr val="333333"/>
              </a:solidFill>
              <a:latin typeface="Hiragino Kaku Gothic ProN"/>
            </a:endParaRPr>
          </a:p>
          <a:p>
            <a:pPr marL="0" indent="0">
              <a:buFont typeface="Arial" panose="020B0604020202020204" pitchFamily="34" charset="0"/>
              <a:buNone/>
            </a:pPr>
            <a:r>
              <a:rPr lang="ja-JP" altLang="en-US" b="1" u="sng" dirty="0">
                <a:solidFill>
                  <a:srgbClr val="FFC000"/>
                </a:solidFill>
              </a:rPr>
              <a:t>反応に伴う熱</a:t>
            </a:r>
            <a:r>
              <a:rPr lang="ja-JP" altLang="en-US" dirty="0"/>
              <a:t>は、反応の始めと終わりの条件のみで決まり、</a:t>
            </a:r>
            <a:endParaRPr lang="en-US" altLang="ja-JP" dirty="0"/>
          </a:p>
          <a:p>
            <a:pPr marL="0" indent="0">
              <a:buFont typeface="Arial" panose="020B0604020202020204" pitchFamily="34" charset="0"/>
              <a:buNone/>
            </a:pPr>
            <a:r>
              <a:rPr lang="ja-JP" altLang="en-US" b="1" u="sng" dirty="0">
                <a:solidFill>
                  <a:srgbClr val="FFC000"/>
                </a:solidFill>
              </a:rPr>
              <a:t>途中の経路には無関係</a:t>
            </a:r>
            <a:r>
              <a:rPr lang="ja-JP" altLang="en-US" dirty="0"/>
              <a:t>。（</a:t>
            </a:r>
            <a:r>
              <a:rPr lang="ja-JP" altLang="en-US" b="1" u="sng" dirty="0">
                <a:solidFill>
                  <a:srgbClr val="FFC000"/>
                </a:solidFill>
              </a:rPr>
              <a:t>ヘスの法則</a:t>
            </a:r>
            <a:r>
              <a:rPr lang="ja-JP" altLang="en-US" dirty="0"/>
              <a:t>）</a:t>
            </a:r>
          </a:p>
        </p:txBody>
      </p:sp>
      <p:sp>
        <p:nvSpPr>
          <p:cNvPr id="9" name="テキスト ボックス 8">
            <a:extLst>
              <a:ext uri="{FF2B5EF4-FFF2-40B4-BE49-F238E27FC236}">
                <a16:creationId xmlns:a16="http://schemas.microsoft.com/office/drawing/2014/main" id="{64F915A5-AD36-497D-9891-F1D7D0C13C24}"/>
              </a:ext>
            </a:extLst>
          </p:cNvPr>
          <p:cNvSpPr txBox="1"/>
          <p:nvPr/>
        </p:nvSpPr>
        <p:spPr>
          <a:xfrm>
            <a:off x="1036443" y="4089924"/>
            <a:ext cx="12169806" cy="553998"/>
          </a:xfrm>
          <a:prstGeom prst="rect">
            <a:avLst/>
          </a:prstGeom>
          <a:noFill/>
        </p:spPr>
        <p:txBody>
          <a:bodyPr wrap="square" rtlCol="0">
            <a:spAutoFit/>
          </a:bodyPr>
          <a:lstStyle/>
          <a:p>
            <a:r>
              <a:rPr lang="ja-JP" altLang="en-US" sz="3000" dirty="0"/>
              <a:t>○○</a:t>
            </a:r>
            <a:r>
              <a:rPr kumimoji="1" lang="ja-JP" altLang="en-US" sz="3000" dirty="0"/>
              <a:t>　　＋　　</a:t>
            </a:r>
            <a:r>
              <a:rPr lang="en-US" altLang="ja-JP" sz="3000" dirty="0"/>
              <a:t>××</a:t>
            </a:r>
            <a:r>
              <a:rPr kumimoji="1" lang="ja-JP" altLang="en-US" sz="3000" dirty="0"/>
              <a:t>　　＝　　△△　　</a:t>
            </a:r>
            <a:r>
              <a:rPr lang="ja-JP" altLang="en-US" sz="3000" dirty="0"/>
              <a:t>＋　　</a:t>
            </a:r>
            <a:r>
              <a:rPr lang="ja-JP" altLang="en-US" sz="3000" b="1" dirty="0"/>
              <a:t>反応熱</a:t>
            </a:r>
            <a:endParaRPr kumimoji="1" lang="ja-JP" altLang="en-US" sz="3000" b="1" dirty="0"/>
          </a:p>
        </p:txBody>
      </p:sp>
      <p:cxnSp>
        <p:nvCxnSpPr>
          <p:cNvPr id="11" name="直線コネクタ 10">
            <a:extLst>
              <a:ext uri="{FF2B5EF4-FFF2-40B4-BE49-F238E27FC236}">
                <a16:creationId xmlns:a16="http://schemas.microsoft.com/office/drawing/2014/main" id="{FBB69956-14AB-4884-AFB6-ACB1C32AF349}"/>
              </a:ext>
            </a:extLst>
          </p:cNvPr>
          <p:cNvCxnSpPr>
            <a:cxnSpLocks/>
          </p:cNvCxnSpPr>
          <p:nvPr/>
        </p:nvCxnSpPr>
        <p:spPr>
          <a:xfrm>
            <a:off x="1036443" y="4720762"/>
            <a:ext cx="407087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矢印: 上カーブ 11">
            <a:extLst>
              <a:ext uri="{FF2B5EF4-FFF2-40B4-BE49-F238E27FC236}">
                <a16:creationId xmlns:a16="http://schemas.microsoft.com/office/drawing/2014/main" id="{5DDD2C9C-CB62-4908-8AE0-366F6DE2B201}"/>
              </a:ext>
            </a:extLst>
          </p:cNvPr>
          <p:cNvSpPr/>
          <p:nvPr/>
        </p:nvSpPr>
        <p:spPr>
          <a:xfrm>
            <a:off x="1949571" y="4874444"/>
            <a:ext cx="7967133" cy="774016"/>
          </a:xfrm>
          <a:prstGeom prst="curvedUpArrow">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a:extLst>
              <a:ext uri="{FF2B5EF4-FFF2-40B4-BE49-F238E27FC236}">
                <a16:creationId xmlns:a16="http://schemas.microsoft.com/office/drawing/2014/main" id="{3411BF5A-33B9-4B06-9D90-28FB789546F7}"/>
              </a:ext>
            </a:extLst>
          </p:cNvPr>
          <p:cNvSpPr txBox="1"/>
          <p:nvPr/>
        </p:nvSpPr>
        <p:spPr>
          <a:xfrm>
            <a:off x="1733765" y="5918318"/>
            <a:ext cx="8604035" cy="553998"/>
          </a:xfrm>
          <a:prstGeom prst="rect">
            <a:avLst/>
          </a:prstGeom>
          <a:solidFill>
            <a:srgbClr val="D4DFF1"/>
          </a:solidFill>
        </p:spPr>
        <p:txBody>
          <a:bodyPr wrap="square" rtlCol="0">
            <a:spAutoFit/>
          </a:bodyPr>
          <a:lstStyle/>
          <a:p>
            <a:r>
              <a:rPr kumimoji="1" lang="ja-JP" altLang="en-US" sz="3000" u="sng" dirty="0"/>
              <a:t>どうゆう経路でも</a:t>
            </a:r>
            <a:r>
              <a:rPr kumimoji="1" lang="ja-JP" altLang="en-US" sz="3000" b="1" u="sng" dirty="0"/>
              <a:t>最終的な反応熱は同じ値</a:t>
            </a:r>
            <a:r>
              <a:rPr kumimoji="1" lang="ja-JP" altLang="en-US" sz="3000" u="sng" dirty="0"/>
              <a:t>になる</a:t>
            </a:r>
          </a:p>
        </p:txBody>
      </p:sp>
      <p:cxnSp>
        <p:nvCxnSpPr>
          <p:cNvPr id="10" name="直線コネクタ 9">
            <a:extLst>
              <a:ext uri="{FF2B5EF4-FFF2-40B4-BE49-F238E27FC236}">
                <a16:creationId xmlns:a16="http://schemas.microsoft.com/office/drawing/2014/main" id="{C4DABC72-2A0A-44C2-A2B5-398ADF73F700}"/>
              </a:ext>
            </a:extLst>
          </p:cNvPr>
          <p:cNvCxnSpPr>
            <a:cxnSpLocks/>
          </p:cNvCxnSpPr>
          <p:nvPr/>
        </p:nvCxnSpPr>
        <p:spPr>
          <a:xfrm>
            <a:off x="9135374" y="4720762"/>
            <a:ext cx="123741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タイトル 1">
            <a:extLst>
              <a:ext uri="{FF2B5EF4-FFF2-40B4-BE49-F238E27FC236}">
                <a16:creationId xmlns:a16="http://schemas.microsoft.com/office/drawing/2014/main" id="{2FBF2F22-32A9-4D2E-A2D8-091CB2C479D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5" name="L 字 14">
            <a:extLst>
              <a:ext uri="{FF2B5EF4-FFF2-40B4-BE49-F238E27FC236}">
                <a16:creationId xmlns:a16="http://schemas.microsoft.com/office/drawing/2014/main" id="{B985F7D7-16DA-4F9C-9943-08575FCFCE98}"/>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3B63279F-E741-4C0C-A226-15803ED99A68}"/>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863E6CBD-7490-4979-8259-A8DE16154C75}"/>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2364A208-1107-48F7-ACD8-BB18A610DF2B}"/>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D36AF240-4955-4CF0-AE19-0343D05289C1}"/>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F73B8C3E-06E9-4DF5-80A1-3521D8DBA245}"/>
              </a:ext>
            </a:extLst>
          </p:cNvPr>
          <p:cNvSpPr/>
          <p:nvPr/>
        </p:nvSpPr>
        <p:spPr>
          <a:xfrm rot="13518342">
            <a:off x="9427281" y="2574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E6B2CAEC-E081-4761-8B02-843F96B21C34}"/>
              </a:ext>
            </a:extLst>
          </p:cNvPr>
          <p:cNvSpPr/>
          <p:nvPr/>
        </p:nvSpPr>
        <p:spPr>
          <a:xfrm rot="13518342">
            <a:off x="9136663" y="257458"/>
            <a:ext cx="464846" cy="461557"/>
          </a:xfrm>
          <a:prstGeom prst="corner">
            <a:avLst>
              <a:gd name="adj1" fmla="val 32577"/>
              <a:gd name="adj2" fmla="val 32535"/>
            </a:avLst>
          </a:prstGeom>
          <a:solidFill>
            <a:srgbClr val="EAB200"/>
          </a:solidFill>
          <a:ln>
            <a:solidFill>
              <a:srgbClr val="EAB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49509E58-C8F8-4F52-A8D8-66E2E6170C59}"/>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7A296CE4-68F0-4CDD-A21A-ECF0F2BAC471}"/>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52056228-5DF4-40FB-B4D7-CEF817D0E01E}"/>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2AAFC989-2116-41C8-AC03-59D848B9B8A0}"/>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60264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26A6280-900B-4C16-A731-2FD1B3177644}"/>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C82D0D83-8790-4F5C-8F4B-DF9987BB8505}"/>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51B9C93C-3B0E-4256-BB5D-9942689BF030}"/>
              </a:ext>
            </a:extLst>
          </p:cNvPr>
          <p:cNvSpPr txBox="1">
            <a:spLocks/>
          </p:cNvSpPr>
          <p:nvPr/>
        </p:nvSpPr>
        <p:spPr>
          <a:xfrm>
            <a:off x="740295" y="1766327"/>
            <a:ext cx="11842476" cy="5847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t>標準状態において安定に存在しうる状態</a:t>
            </a:r>
          </a:p>
        </p:txBody>
      </p:sp>
      <p:sp>
        <p:nvSpPr>
          <p:cNvPr id="14" name="コンテンツ プレースホルダー 5">
            <a:extLst>
              <a:ext uri="{FF2B5EF4-FFF2-40B4-BE49-F238E27FC236}">
                <a16:creationId xmlns:a16="http://schemas.microsoft.com/office/drawing/2014/main" id="{C959177A-01E8-46E5-9FF6-1F132B1886CD}"/>
              </a:ext>
            </a:extLst>
          </p:cNvPr>
          <p:cNvSpPr txBox="1">
            <a:spLocks/>
          </p:cNvSpPr>
          <p:nvPr/>
        </p:nvSpPr>
        <p:spPr>
          <a:xfrm>
            <a:off x="132130" y="2502367"/>
            <a:ext cx="2209755" cy="5847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dirty="0">
                <a:solidFill>
                  <a:schemeClr val="accent1">
                    <a:lumMod val="75000"/>
                  </a:schemeClr>
                </a:solidFill>
                <a:latin typeface="Hiragino Kaku Gothic ProN"/>
              </a:rPr>
              <a:t>計算式</a:t>
            </a:r>
            <a:endParaRPr lang="ja-JP" altLang="en-US" b="1" dirty="0">
              <a:solidFill>
                <a:schemeClr val="accent1">
                  <a:lumMod val="75000"/>
                </a:schemeClr>
              </a:solidFill>
            </a:endParaRPr>
          </a:p>
        </p:txBody>
      </p:sp>
      <p:sp>
        <p:nvSpPr>
          <p:cNvPr id="15" name="コンテンツ プレースホルダー 5">
            <a:extLst>
              <a:ext uri="{FF2B5EF4-FFF2-40B4-BE49-F238E27FC236}">
                <a16:creationId xmlns:a16="http://schemas.microsoft.com/office/drawing/2014/main" id="{F76EBA1A-C081-40B2-A599-8B76428BC2A6}"/>
              </a:ext>
            </a:extLst>
          </p:cNvPr>
          <p:cNvSpPr txBox="1">
            <a:spLocks/>
          </p:cNvSpPr>
          <p:nvPr/>
        </p:nvSpPr>
        <p:spPr>
          <a:xfrm>
            <a:off x="275005" y="3018674"/>
            <a:ext cx="11916995" cy="1770637"/>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6200"/>
              </a:lnSpc>
              <a:buNone/>
            </a:pPr>
            <a:r>
              <a:rPr lang="ja-JP" altLang="en-US" sz="3400" i="0" dirty="0">
                <a:solidFill>
                  <a:schemeClr val="accent1">
                    <a:lumMod val="75000"/>
                  </a:schemeClr>
                </a:solidFill>
                <a:effectLst/>
                <a:latin typeface="Hiragino Kaku Gothic ProN"/>
              </a:rPr>
              <a:t>標準反応熱＝右辺の標準生成熱の和ー左辺の標準生成熱の和</a:t>
            </a:r>
            <a:endParaRPr lang="en-US" altLang="ja-JP" sz="3400" i="0" dirty="0">
              <a:solidFill>
                <a:schemeClr val="accent1">
                  <a:lumMod val="75000"/>
                </a:schemeClr>
              </a:solidFill>
              <a:effectLst/>
              <a:latin typeface="Hiragino Kaku Gothic ProN"/>
            </a:endParaRPr>
          </a:p>
          <a:p>
            <a:pPr marL="0" indent="0">
              <a:lnSpc>
                <a:spcPct val="100000"/>
              </a:lnSpc>
              <a:buNone/>
            </a:pPr>
            <a:r>
              <a:rPr lang="ja-JP" altLang="en-US" sz="2000" dirty="0">
                <a:solidFill>
                  <a:schemeClr val="accent1">
                    <a:lumMod val="75000"/>
                  </a:schemeClr>
                </a:solidFill>
                <a:latin typeface="Hiragino Kaku Gothic ProN"/>
              </a:rPr>
              <a:t>　　　　　　　　　　　　　　　　　　　　　　　　</a:t>
            </a:r>
            <a:r>
              <a:rPr lang="en-US" altLang="ja-JP" sz="2000" dirty="0">
                <a:solidFill>
                  <a:schemeClr val="accent1">
                    <a:lumMod val="75000"/>
                  </a:schemeClr>
                </a:solidFill>
                <a:latin typeface="Hiragino Kaku Gothic ProN"/>
              </a:rPr>
              <a:t>※</a:t>
            </a:r>
            <a:r>
              <a:rPr lang="ja-JP" altLang="en-US" sz="2000" dirty="0">
                <a:solidFill>
                  <a:schemeClr val="accent1">
                    <a:lumMod val="75000"/>
                  </a:schemeClr>
                </a:solidFill>
                <a:latin typeface="Hiragino Kaku Gothic ProN"/>
              </a:rPr>
              <a:t>単体ガス（</a:t>
            </a:r>
            <a:r>
              <a:rPr lang="en-US" altLang="ja-JP" sz="2000" dirty="0">
                <a:solidFill>
                  <a:schemeClr val="accent1">
                    <a:lumMod val="75000"/>
                  </a:schemeClr>
                </a:solidFill>
                <a:latin typeface="Hiragino Kaku Gothic ProN"/>
              </a:rPr>
              <a:t>H</a:t>
            </a:r>
            <a:r>
              <a:rPr lang="en-US" altLang="ja-JP" sz="1400" dirty="0">
                <a:solidFill>
                  <a:schemeClr val="accent1">
                    <a:lumMod val="75000"/>
                  </a:schemeClr>
                </a:solidFill>
                <a:latin typeface="Hiragino Kaku Gothic ProN"/>
              </a:rPr>
              <a:t>2</a:t>
            </a:r>
            <a:r>
              <a:rPr lang="ja-JP" altLang="en-US" sz="2000" dirty="0">
                <a:solidFill>
                  <a:schemeClr val="accent1">
                    <a:lumMod val="75000"/>
                  </a:schemeClr>
                </a:solidFill>
                <a:latin typeface="Hiragino Kaku Gothic ProN"/>
              </a:rPr>
              <a:t>、</a:t>
            </a:r>
            <a:r>
              <a:rPr lang="en-US" altLang="ja-JP" sz="2000" dirty="0">
                <a:solidFill>
                  <a:schemeClr val="accent1">
                    <a:lumMod val="75000"/>
                  </a:schemeClr>
                </a:solidFill>
                <a:latin typeface="Hiragino Kaku Gothic ProN"/>
              </a:rPr>
              <a:t>O</a:t>
            </a:r>
            <a:r>
              <a:rPr lang="en-US" altLang="ja-JP" sz="1400" dirty="0">
                <a:solidFill>
                  <a:schemeClr val="accent1">
                    <a:lumMod val="75000"/>
                  </a:schemeClr>
                </a:solidFill>
                <a:latin typeface="Hiragino Kaku Gothic ProN"/>
              </a:rPr>
              <a:t>2</a:t>
            </a:r>
            <a:r>
              <a:rPr lang="ja-JP" altLang="en-US" sz="2000" dirty="0">
                <a:solidFill>
                  <a:schemeClr val="accent1">
                    <a:lumMod val="75000"/>
                  </a:schemeClr>
                </a:solidFill>
                <a:latin typeface="Hiragino Kaku Gothic ProN"/>
              </a:rPr>
              <a:t>など）の標準生成熱→</a:t>
            </a:r>
            <a:r>
              <a:rPr lang="ja-JP" altLang="en-US" sz="2000" b="1" dirty="0">
                <a:solidFill>
                  <a:srgbClr val="EAB200"/>
                </a:solidFill>
                <a:latin typeface="Hiragino Kaku Gothic ProN"/>
              </a:rPr>
              <a:t>０</a:t>
            </a:r>
            <a:endParaRPr lang="ja-JP" altLang="en-US" sz="2000" b="1" dirty="0">
              <a:solidFill>
                <a:srgbClr val="EAB200"/>
              </a:solidFill>
            </a:endParaRPr>
          </a:p>
        </p:txBody>
      </p:sp>
      <p:sp>
        <p:nvSpPr>
          <p:cNvPr id="10" name="タイトル 1">
            <a:extLst>
              <a:ext uri="{FF2B5EF4-FFF2-40B4-BE49-F238E27FC236}">
                <a16:creationId xmlns:a16="http://schemas.microsoft.com/office/drawing/2014/main" id="{C8EC8F7C-9391-46DC-A78B-8438D6DF1EE9}"/>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1035EB36-8DC8-4456-AAFB-DEFBE9BF6A21}"/>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33AFA15B-A21F-4AB3-AF6F-5AC2383E6116}"/>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760DBFF4-3A51-4FD8-8FDF-2AF06E3C37AE}"/>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EEDF4863-35B9-4C46-9305-4E5CC4C8CBEA}"/>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051F48A7-EEEF-432B-BD3C-0CF96915FD2D}"/>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4A0DC68F-AFB2-48CE-9E74-53ECEAD16942}"/>
              </a:ext>
            </a:extLst>
          </p:cNvPr>
          <p:cNvSpPr/>
          <p:nvPr/>
        </p:nvSpPr>
        <p:spPr>
          <a:xfrm rot="13518342">
            <a:off x="9427281" y="25745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49CB79BE-5F63-4667-AF23-BD644EC7103C}"/>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70C9B826-1C85-4CC1-A63A-133EC2C5F1AE}"/>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D41AB031-3ADC-422A-9F61-DFF06EE80D1E}"/>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3487520A-17A4-4126-833E-A63548B6886D}"/>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0337CED1-5810-4681-8C4B-3A9DED8B7334}"/>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79005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26A6280-900B-4C16-A731-2FD1B3177644}"/>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標準反応熱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C82D0D83-8790-4F5C-8F4B-DF9987BB8505}"/>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51B9C93C-3B0E-4256-BB5D-9942689BF030}"/>
              </a:ext>
            </a:extLst>
          </p:cNvPr>
          <p:cNvSpPr txBox="1">
            <a:spLocks/>
          </p:cNvSpPr>
          <p:nvPr/>
        </p:nvSpPr>
        <p:spPr>
          <a:xfrm>
            <a:off x="987633" y="1695132"/>
            <a:ext cx="11842476" cy="5847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t>化学反応式の右辺の合計から左辺の合計を引く</a:t>
            </a:r>
          </a:p>
        </p:txBody>
      </p:sp>
      <p:sp>
        <p:nvSpPr>
          <p:cNvPr id="14" name="コンテンツ プレースホルダー 5">
            <a:extLst>
              <a:ext uri="{FF2B5EF4-FFF2-40B4-BE49-F238E27FC236}">
                <a16:creationId xmlns:a16="http://schemas.microsoft.com/office/drawing/2014/main" id="{C959177A-01E8-46E5-9FF6-1F132B1886CD}"/>
              </a:ext>
            </a:extLst>
          </p:cNvPr>
          <p:cNvSpPr txBox="1">
            <a:spLocks/>
          </p:cNvSpPr>
          <p:nvPr/>
        </p:nvSpPr>
        <p:spPr>
          <a:xfrm>
            <a:off x="132129" y="2279907"/>
            <a:ext cx="12234756" cy="1868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dirty="0">
                <a:solidFill>
                  <a:schemeClr val="accent1">
                    <a:lumMod val="75000"/>
                  </a:schemeClr>
                </a:solidFill>
                <a:latin typeface="Hiragino Kaku Gothic ProN"/>
              </a:rPr>
              <a:t>例　メタン（</a:t>
            </a:r>
            <a:r>
              <a:rPr lang="en-US" altLang="ja-JP" sz="3600" b="1" dirty="0">
                <a:solidFill>
                  <a:schemeClr val="accent1">
                    <a:lumMod val="75000"/>
                  </a:schemeClr>
                </a:solidFill>
                <a:latin typeface="Hiragino Kaku Gothic ProN"/>
              </a:rPr>
              <a:t>CH</a:t>
            </a:r>
            <a:r>
              <a:rPr lang="en-US" altLang="ja-JP" sz="2600" b="1" dirty="0">
                <a:solidFill>
                  <a:schemeClr val="accent1">
                    <a:lumMod val="75000"/>
                  </a:schemeClr>
                </a:solidFill>
                <a:latin typeface="Hiragino Kaku Gothic ProN"/>
              </a:rPr>
              <a:t>4</a:t>
            </a:r>
            <a:r>
              <a:rPr lang="ja-JP" altLang="en-US" sz="3600" b="1" dirty="0">
                <a:solidFill>
                  <a:schemeClr val="accent1">
                    <a:lumMod val="75000"/>
                  </a:schemeClr>
                </a:solidFill>
                <a:latin typeface="Hiragino Kaku Gothic ProN"/>
              </a:rPr>
              <a:t>）</a:t>
            </a:r>
            <a:r>
              <a:rPr lang="ja-JP" altLang="en-US" b="0" i="0" dirty="0">
                <a:solidFill>
                  <a:srgbClr val="333333"/>
                </a:solidFill>
                <a:effectLst/>
                <a:latin typeface="Hiragino Kaku Gothic ProN"/>
              </a:rPr>
              <a:t>標準反応熱→</a:t>
            </a:r>
            <a:r>
              <a:rPr lang="en-US" altLang="ja-JP" b="0" i="0" dirty="0">
                <a:solidFill>
                  <a:srgbClr val="333333"/>
                </a:solidFill>
                <a:effectLst/>
                <a:latin typeface="Hiragino Kaku Gothic ProN"/>
              </a:rPr>
              <a:t>CH</a:t>
            </a:r>
            <a:r>
              <a:rPr lang="en-US" altLang="ja-JP" sz="1800" b="0" i="0" dirty="0">
                <a:solidFill>
                  <a:srgbClr val="333333"/>
                </a:solidFill>
                <a:effectLst/>
                <a:latin typeface="Hiragino Kaku Gothic ProN"/>
              </a:rPr>
              <a:t>4</a:t>
            </a:r>
            <a:r>
              <a:rPr lang="ja-JP" altLang="en-US" b="0" i="0" dirty="0">
                <a:solidFill>
                  <a:srgbClr val="333333"/>
                </a:solidFill>
                <a:effectLst/>
                <a:latin typeface="Hiragino Kaku Gothic ProN"/>
              </a:rPr>
              <a:t>：</a:t>
            </a:r>
            <a:r>
              <a:rPr lang="en-US" altLang="ja-JP" b="0" i="0" dirty="0">
                <a:solidFill>
                  <a:srgbClr val="333333"/>
                </a:solidFill>
                <a:effectLst/>
                <a:latin typeface="Hiragino Kaku Gothic ProN"/>
              </a:rPr>
              <a:t>-75kJ/mol </a:t>
            </a:r>
            <a:r>
              <a:rPr lang="ja-JP" altLang="en-US" b="0" i="0" dirty="0">
                <a:solidFill>
                  <a:srgbClr val="333333"/>
                </a:solidFill>
                <a:effectLst/>
                <a:latin typeface="Hiragino Kaku Gothic ProN"/>
              </a:rPr>
              <a:t>　</a:t>
            </a:r>
            <a:r>
              <a:rPr lang="en-US" altLang="ja-JP" b="0" i="0" dirty="0">
                <a:solidFill>
                  <a:srgbClr val="333333"/>
                </a:solidFill>
                <a:effectLst/>
                <a:latin typeface="Hiragino Kaku Gothic ProN"/>
              </a:rPr>
              <a:t>H</a:t>
            </a:r>
            <a:r>
              <a:rPr lang="en-US" altLang="ja-JP" sz="1800" b="0" i="0" dirty="0">
                <a:solidFill>
                  <a:srgbClr val="333333"/>
                </a:solidFill>
                <a:effectLst/>
                <a:latin typeface="Hiragino Kaku Gothic ProN"/>
              </a:rPr>
              <a:t>2</a:t>
            </a:r>
            <a:r>
              <a:rPr lang="en-US" altLang="ja-JP" b="0" i="0" dirty="0">
                <a:solidFill>
                  <a:srgbClr val="333333"/>
                </a:solidFill>
                <a:effectLst/>
                <a:latin typeface="Hiragino Kaku Gothic ProN"/>
              </a:rPr>
              <a:t>O</a:t>
            </a:r>
            <a:r>
              <a:rPr lang="ja-JP" altLang="en-US" b="0" i="0" dirty="0">
                <a:solidFill>
                  <a:srgbClr val="333333"/>
                </a:solidFill>
                <a:effectLst/>
                <a:latin typeface="Hiragino Kaku Gothic ProN"/>
              </a:rPr>
              <a:t>：</a:t>
            </a:r>
            <a:r>
              <a:rPr lang="en-US" altLang="ja-JP" b="0" i="0" dirty="0">
                <a:solidFill>
                  <a:srgbClr val="333333"/>
                </a:solidFill>
                <a:effectLst/>
                <a:latin typeface="Hiragino Kaku Gothic ProN"/>
              </a:rPr>
              <a:t>-285kJ/mol </a:t>
            </a:r>
            <a:r>
              <a:rPr lang="ja-JP" altLang="en-US" b="0" i="0" dirty="0">
                <a:solidFill>
                  <a:srgbClr val="333333"/>
                </a:solidFill>
                <a:effectLst/>
                <a:latin typeface="Hiragino Kaku Gothic ProN"/>
              </a:rPr>
              <a:t>　</a:t>
            </a:r>
            <a:endParaRPr lang="en-US" altLang="ja-JP" b="0" i="0" dirty="0">
              <a:solidFill>
                <a:srgbClr val="333333"/>
              </a:solidFill>
              <a:effectLst/>
              <a:latin typeface="Hiragino Kaku Gothic ProN"/>
            </a:endParaRPr>
          </a:p>
          <a:p>
            <a:pPr marL="0" indent="0">
              <a:buFont typeface="Arial" panose="020B0604020202020204" pitchFamily="34" charset="0"/>
              <a:buNone/>
            </a:pPr>
            <a:r>
              <a:rPr lang="ja-JP" altLang="en-US" dirty="0">
                <a:solidFill>
                  <a:srgbClr val="333333"/>
                </a:solidFill>
                <a:latin typeface="Hiragino Kaku Gothic ProN"/>
              </a:rPr>
              <a:t>　　　　　　　　　　　　　　　　　</a:t>
            </a:r>
            <a:r>
              <a:rPr lang="en-US" altLang="ja-JP" b="0" i="0" dirty="0">
                <a:solidFill>
                  <a:srgbClr val="333333"/>
                </a:solidFill>
                <a:effectLst/>
                <a:latin typeface="Hiragino Kaku Gothic ProN"/>
              </a:rPr>
              <a:t>CO</a:t>
            </a:r>
            <a:r>
              <a:rPr lang="en-US" altLang="ja-JP" sz="1800" b="0" i="0" dirty="0">
                <a:solidFill>
                  <a:srgbClr val="333333"/>
                </a:solidFill>
                <a:effectLst/>
                <a:latin typeface="Hiragino Kaku Gothic ProN"/>
              </a:rPr>
              <a:t>2</a:t>
            </a:r>
            <a:r>
              <a:rPr lang="ja-JP" altLang="en-US" b="0" i="0" dirty="0">
                <a:solidFill>
                  <a:srgbClr val="333333"/>
                </a:solidFill>
                <a:effectLst/>
                <a:latin typeface="Hiragino Kaku Gothic ProN"/>
              </a:rPr>
              <a:t>：</a:t>
            </a:r>
            <a:r>
              <a:rPr lang="en-US" altLang="ja-JP" b="0" i="0" dirty="0">
                <a:solidFill>
                  <a:srgbClr val="333333"/>
                </a:solidFill>
                <a:effectLst/>
                <a:latin typeface="Hiragino Kaku Gothic ProN"/>
              </a:rPr>
              <a:t>-390kJ/mol </a:t>
            </a:r>
            <a:r>
              <a:rPr lang="ja-JP" altLang="en-US" b="0" i="0" dirty="0">
                <a:solidFill>
                  <a:srgbClr val="333333"/>
                </a:solidFill>
                <a:effectLst/>
                <a:latin typeface="Hiragino Kaku Gothic ProN"/>
              </a:rPr>
              <a:t>　</a:t>
            </a:r>
            <a:r>
              <a:rPr lang="en-US" altLang="ja-JP" b="0" i="0" dirty="0">
                <a:solidFill>
                  <a:srgbClr val="333333"/>
                </a:solidFill>
                <a:effectLst/>
                <a:latin typeface="Hiragino Kaku Gothic ProN"/>
              </a:rPr>
              <a:t>O</a:t>
            </a:r>
            <a:r>
              <a:rPr lang="en-US" altLang="ja-JP" sz="1800" b="0" i="0" dirty="0">
                <a:solidFill>
                  <a:srgbClr val="333333"/>
                </a:solidFill>
                <a:effectLst/>
                <a:latin typeface="Hiragino Kaku Gothic ProN"/>
              </a:rPr>
              <a:t>2</a:t>
            </a:r>
            <a:r>
              <a:rPr lang="ja-JP" altLang="en-US" b="0" i="0" dirty="0">
                <a:solidFill>
                  <a:srgbClr val="333333"/>
                </a:solidFill>
                <a:effectLst/>
                <a:latin typeface="Hiragino Kaku Gothic ProN"/>
              </a:rPr>
              <a:t>：</a:t>
            </a:r>
            <a:r>
              <a:rPr lang="en-US" altLang="ja-JP" b="0" i="0" dirty="0">
                <a:solidFill>
                  <a:srgbClr val="333333"/>
                </a:solidFill>
                <a:effectLst/>
                <a:latin typeface="Hiragino Kaku Gothic ProN"/>
              </a:rPr>
              <a:t>0kJ/mol</a:t>
            </a:r>
            <a:endParaRPr lang="ja-JP" altLang="en-US" b="1" dirty="0">
              <a:solidFill>
                <a:schemeClr val="accent1">
                  <a:lumMod val="75000"/>
                </a:schemeClr>
              </a:solidFill>
            </a:endParaRPr>
          </a:p>
        </p:txBody>
      </p:sp>
      <p:sp>
        <p:nvSpPr>
          <p:cNvPr id="8" name="コンテンツ プレースホルダー 5">
            <a:extLst>
              <a:ext uri="{FF2B5EF4-FFF2-40B4-BE49-F238E27FC236}">
                <a16:creationId xmlns:a16="http://schemas.microsoft.com/office/drawing/2014/main" id="{387E92DF-3D90-4218-9754-4C1B8706E470}"/>
              </a:ext>
            </a:extLst>
          </p:cNvPr>
          <p:cNvSpPr txBox="1">
            <a:spLocks/>
          </p:cNvSpPr>
          <p:nvPr/>
        </p:nvSpPr>
        <p:spPr>
          <a:xfrm>
            <a:off x="307014" y="3371576"/>
            <a:ext cx="12059871" cy="3611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i="0" dirty="0">
                <a:solidFill>
                  <a:schemeClr val="accent1">
                    <a:lumMod val="75000"/>
                  </a:schemeClr>
                </a:solidFill>
                <a:effectLst/>
                <a:latin typeface="Hiragino Kaku Gothic ProN"/>
              </a:rPr>
              <a:t>化学反応式　</a:t>
            </a:r>
            <a:r>
              <a:rPr lang="en-US" altLang="ja-JP" sz="3600" b="1" i="0" dirty="0">
                <a:solidFill>
                  <a:srgbClr val="0095D9"/>
                </a:solidFill>
                <a:effectLst/>
                <a:latin typeface="Hiragino Kaku Gothic ProN"/>
              </a:rPr>
              <a:t>CH</a:t>
            </a:r>
            <a:r>
              <a:rPr lang="en-US" altLang="ja-JP" sz="2400" b="1" i="0" dirty="0">
                <a:solidFill>
                  <a:srgbClr val="0095D9"/>
                </a:solidFill>
                <a:effectLst/>
                <a:latin typeface="Hiragino Kaku Gothic ProN"/>
              </a:rPr>
              <a:t>4</a:t>
            </a:r>
            <a:r>
              <a:rPr lang="ja-JP" altLang="en-US" sz="3600" b="1" dirty="0">
                <a:solidFill>
                  <a:srgbClr val="0095D9"/>
                </a:solidFill>
                <a:latin typeface="Hiragino Kaku Gothic ProN"/>
              </a:rPr>
              <a:t>　</a:t>
            </a:r>
            <a:r>
              <a:rPr lang="en-US" altLang="ja-JP" sz="3600" b="1" i="0" dirty="0">
                <a:solidFill>
                  <a:srgbClr val="0095D9"/>
                </a:solidFill>
                <a:effectLst/>
                <a:latin typeface="Hiragino Kaku Gothic ProN"/>
              </a:rPr>
              <a:t>+</a:t>
            </a:r>
            <a:r>
              <a:rPr lang="ja-JP" altLang="en-US" sz="3600" b="1" i="0" dirty="0">
                <a:solidFill>
                  <a:srgbClr val="0095D9"/>
                </a:solidFill>
                <a:effectLst/>
                <a:latin typeface="Hiragino Kaku Gothic ProN"/>
              </a:rPr>
              <a:t>　</a:t>
            </a:r>
            <a:r>
              <a:rPr lang="en-US" altLang="ja-JP" sz="3600" b="1" i="0" dirty="0">
                <a:solidFill>
                  <a:srgbClr val="0095D9"/>
                </a:solidFill>
                <a:effectLst/>
                <a:latin typeface="Hiragino Kaku Gothic ProN"/>
              </a:rPr>
              <a:t>2O</a:t>
            </a:r>
            <a:r>
              <a:rPr lang="en-US" altLang="ja-JP" sz="2400" b="1" i="0" dirty="0">
                <a:solidFill>
                  <a:srgbClr val="0095D9"/>
                </a:solidFill>
                <a:effectLst/>
                <a:latin typeface="Hiragino Kaku Gothic ProN"/>
              </a:rPr>
              <a:t>2</a:t>
            </a:r>
            <a:r>
              <a:rPr lang="ja-JP" altLang="en-US" sz="3600" b="1" i="0" dirty="0">
                <a:solidFill>
                  <a:srgbClr val="0095D9"/>
                </a:solidFill>
                <a:effectLst/>
                <a:latin typeface="Hiragino Kaku Gothic ProN"/>
              </a:rPr>
              <a:t>　</a:t>
            </a:r>
            <a:r>
              <a:rPr lang="en-US" altLang="ja-JP" sz="3600" b="0" i="0" dirty="0">
                <a:solidFill>
                  <a:srgbClr val="333333"/>
                </a:solidFill>
                <a:effectLst/>
                <a:latin typeface="Hiragino Kaku Gothic ProN"/>
              </a:rPr>
              <a:t>→</a:t>
            </a:r>
            <a:r>
              <a:rPr lang="ja-JP" altLang="en-US" sz="3600" b="0" i="0" dirty="0">
                <a:solidFill>
                  <a:srgbClr val="333333"/>
                </a:solidFill>
                <a:effectLst/>
                <a:latin typeface="Hiragino Kaku Gothic ProN"/>
              </a:rPr>
              <a:t>　</a:t>
            </a:r>
            <a:r>
              <a:rPr lang="en-US" altLang="ja-JP" sz="3600" b="1" i="0" dirty="0">
                <a:solidFill>
                  <a:srgbClr val="E60033"/>
                </a:solidFill>
                <a:effectLst/>
                <a:latin typeface="Hiragino Kaku Gothic ProN"/>
              </a:rPr>
              <a:t>CO</a:t>
            </a:r>
            <a:r>
              <a:rPr lang="en-US" altLang="ja-JP" sz="2400" b="1" i="0" dirty="0">
                <a:solidFill>
                  <a:srgbClr val="E60033"/>
                </a:solidFill>
                <a:effectLst/>
                <a:latin typeface="Hiragino Kaku Gothic ProN"/>
              </a:rPr>
              <a:t>2</a:t>
            </a:r>
            <a:r>
              <a:rPr lang="ja-JP" altLang="en-US" sz="3600" b="1" i="0" dirty="0">
                <a:solidFill>
                  <a:srgbClr val="E60033"/>
                </a:solidFill>
                <a:effectLst/>
                <a:latin typeface="Hiragino Kaku Gothic ProN"/>
              </a:rPr>
              <a:t>　</a:t>
            </a:r>
            <a:r>
              <a:rPr lang="en-US" altLang="ja-JP" sz="3600" b="1" i="0" dirty="0">
                <a:solidFill>
                  <a:srgbClr val="E60033"/>
                </a:solidFill>
                <a:effectLst/>
                <a:latin typeface="Hiragino Kaku Gothic ProN"/>
              </a:rPr>
              <a:t>+</a:t>
            </a:r>
            <a:r>
              <a:rPr lang="ja-JP" altLang="en-US" sz="3600" b="1" i="0" dirty="0">
                <a:solidFill>
                  <a:srgbClr val="E60033"/>
                </a:solidFill>
                <a:effectLst/>
                <a:latin typeface="Hiragino Kaku Gothic ProN"/>
              </a:rPr>
              <a:t>　</a:t>
            </a:r>
            <a:r>
              <a:rPr lang="en-US" altLang="ja-JP" sz="3600" b="1" i="0" dirty="0">
                <a:solidFill>
                  <a:srgbClr val="E60033"/>
                </a:solidFill>
                <a:effectLst/>
                <a:latin typeface="Hiragino Kaku Gothic ProN"/>
              </a:rPr>
              <a:t>2H</a:t>
            </a:r>
            <a:r>
              <a:rPr lang="en-US" altLang="ja-JP" sz="2400" b="1" i="0" dirty="0">
                <a:solidFill>
                  <a:srgbClr val="E60033"/>
                </a:solidFill>
                <a:effectLst/>
                <a:latin typeface="Hiragino Kaku Gothic ProN"/>
              </a:rPr>
              <a:t>2</a:t>
            </a:r>
            <a:r>
              <a:rPr lang="en-US" altLang="ja-JP" sz="3600" b="1" i="0" dirty="0">
                <a:solidFill>
                  <a:srgbClr val="E60033"/>
                </a:solidFill>
                <a:effectLst/>
                <a:latin typeface="Hiragino Kaku Gothic ProN"/>
              </a:rPr>
              <a:t>O</a:t>
            </a:r>
          </a:p>
          <a:p>
            <a:pPr marL="0" indent="0">
              <a:buFont typeface="Arial" panose="020B0604020202020204" pitchFamily="34" charset="0"/>
              <a:buNone/>
            </a:pPr>
            <a:r>
              <a:rPr lang="ja-JP" altLang="en-US" sz="3600" b="1" dirty="0">
                <a:solidFill>
                  <a:schemeClr val="accent1">
                    <a:lumMod val="75000"/>
                  </a:schemeClr>
                </a:solidFill>
                <a:latin typeface="Hiragino Kaku Gothic ProN"/>
              </a:rPr>
              <a:t>標準反応熱　</a:t>
            </a:r>
            <a:endParaRPr lang="en-US" altLang="ja-JP" sz="3600" b="1" dirty="0">
              <a:solidFill>
                <a:schemeClr val="accent1">
                  <a:lumMod val="75000"/>
                </a:schemeClr>
              </a:solidFill>
              <a:latin typeface="Hiragino Kaku Gothic ProN"/>
            </a:endParaRPr>
          </a:p>
          <a:p>
            <a:pPr marL="0" indent="0">
              <a:buFont typeface="Arial" panose="020B0604020202020204" pitchFamily="34" charset="0"/>
              <a:buNone/>
            </a:pPr>
            <a:r>
              <a:rPr lang="ja-JP" altLang="en-US" sz="3600" b="1" i="0" dirty="0">
                <a:solidFill>
                  <a:schemeClr val="accent1">
                    <a:lumMod val="75000"/>
                  </a:schemeClr>
                </a:solidFill>
                <a:effectLst/>
                <a:latin typeface="Hiragino Kaku Gothic ProN"/>
              </a:rPr>
              <a:t>　　</a:t>
            </a:r>
            <a:r>
              <a:rPr lang="ja-JP" altLang="en-US" sz="2400" b="1" i="0" dirty="0">
                <a:solidFill>
                  <a:srgbClr val="E60033"/>
                </a:solidFill>
                <a:effectLst/>
                <a:latin typeface="Hiragino Kaku Gothic ProN"/>
              </a:rPr>
              <a:t>｛（</a:t>
            </a:r>
            <a:r>
              <a:rPr lang="en-US" altLang="ja-JP" sz="2400" b="1" i="0" dirty="0">
                <a:solidFill>
                  <a:srgbClr val="E60033"/>
                </a:solidFill>
                <a:effectLst/>
                <a:latin typeface="Hiragino Kaku Gothic ProN"/>
              </a:rPr>
              <a:t>1×-390</a:t>
            </a:r>
            <a:r>
              <a:rPr lang="ja-JP" altLang="en-US" sz="2400" b="1" i="0" dirty="0">
                <a:solidFill>
                  <a:srgbClr val="E60033"/>
                </a:solidFill>
                <a:effectLst/>
                <a:latin typeface="Hiragino Kaku Gothic ProN"/>
              </a:rPr>
              <a:t>）</a:t>
            </a:r>
            <a:r>
              <a:rPr lang="en-US" altLang="ja-JP" sz="2400" b="1" i="0" dirty="0">
                <a:solidFill>
                  <a:srgbClr val="E60033"/>
                </a:solidFill>
                <a:effectLst/>
                <a:latin typeface="Hiragino Kaku Gothic ProN"/>
              </a:rPr>
              <a:t>+</a:t>
            </a:r>
            <a:r>
              <a:rPr lang="ja-JP" altLang="en-US" sz="2400" b="1" i="0" dirty="0">
                <a:solidFill>
                  <a:srgbClr val="E60033"/>
                </a:solidFill>
                <a:effectLst/>
                <a:latin typeface="Hiragino Kaku Gothic ProN"/>
              </a:rPr>
              <a:t>（</a:t>
            </a:r>
            <a:r>
              <a:rPr lang="en-US" altLang="ja-JP" sz="2400" b="1" i="0" dirty="0">
                <a:solidFill>
                  <a:srgbClr val="E60033"/>
                </a:solidFill>
                <a:effectLst/>
                <a:latin typeface="Hiragino Kaku Gothic ProN"/>
              </a:rPr>
              <a:t>2×-285</a:t>
            </a:r>
            <a:r>
              <a:rPr lang="ja-JP" altLang="en-US" sz="2400" b="1" i="0" dirty="0">
                <a:solidFill>
                  <a:srgbClr val="E60033"/>
                </a:solidFill>
                <a:effectLst/>
                <a:latin typeface="Hiragino Kaku Gothic ProN"/>
              </a:rPr>
              <a:t>）｝</a:t>
            </a:r>
            <a:r>
              <a:rPr lang="ja-JP" altLang="en-US" sz="2400" b="0" i="0" dirty="0">
                <a:solidFill>
                  <a:srgbClr val="333333"/>
                </a:solidFill>
                <a:effectLst/>
                <a:latin typeface="Hiragino Kaku Gothic ProN"/>
              </a:rPr>
              <a:t>　－　</a:t>
            </a:r>
            <a:r>
              <a:rPr lang="ja-JP" altLang="en-US" sz="2400" b="1" i="0" dirty="0">
                <a:solidFill>
                  <a:srgbClr val="0095D9"/>
                </a:solidFill>
                <a:effectLst/>
                <a:latin typeface="Hiragino Kaku Gothic ProN"/>
              </a:rPr>
              <a:t>｛（</a:t>
            </a:r>
            <a:r>
              <a:rPr lang="en-US" altLang="ja-JP" sz="2400" b="1" i="0" dirty="0">
                <a:solidFill>
                  <a:srgbClr val="0095D9"/>
                </a:solidFill>
                <a:effectLst/>
                <a:latin typeface="Hiragino Kaku Gothic ProN"/>
              </a:rPr>
              <a:t>1×-75</a:t>
            </a:r>
            <a:r>
              <a:rPr lang="ja-JP" altLang="en-US" sz="2400" b="1" i="0" dirty="0">
                <a:solidFill>
                  <a:srgbClr val="0095D9"/>
                </a:solidFill>
                <a:effectLst/>
                <a:latin typeface="Hiragino Kaku Gothic ProN"/>
              </a:rPr>
              <a:t>）</a:t>
            </a:r>
            <a:r>
              <a:rPr lang="en-US" altLang="ja-JP" sz="2400" b="1" i="0" dirty="0">
                <a:solidFill>
                  <a:srgbClr val="0095D9"/>
                </a:solidFill>
                <a:effectLst/>
                <a:latin typeface="Hiragino Kaku Gothic ProN"/>
              </a:rPr>
              <a:t>+</a:t>
            </a:r>
            <a:r>
              <a:rPr lang="ja-JP" altLang="en-US" sz="2400" b="1" i="0" dirty="0">
                <a:solidFill>
                  <a:srgbClr val="0095D9"/>
                </a:solidFill>
                <a:effectLst/>
                <a:latin typeface="Hiragino Kaku Gothic ProN"/>
              </a:rPr>
              <a:t>（</a:t>
            </a:r>
            <a:r>
              <a:rPr lang="en-US" altLang="ja-JP" sz="2400" b="1" i="0" dirty="0">
                <a:solidFill>
                  <a:srgbClr val="0095D9"/>
                </a:solidFill>
                <a:effectLst/>
                <a:latin typeface="Hiragino Kaku Gothic ProN"/>
              </a:rPr>
              <a:t>2×0</a:t>
            </a:r>
            <a:r>
              <a:rPr lang="ja-JP" altLang="en-US" sz="2400" b="1" i="0" dirty="0">
                <a:solidFill>
                  <a:srgbClr val="0095D9"/>
                </a:solidFill>
                <a:effectLst/>
                <a:latin typeface="Hiragino Kaku Gothic ProN"/>
              </a:rPr>
              <a:t>）｝</a:t>
            </a:r>
            <a:br>
              <a:rPr lang="ja-JP" altLang="en-US" sz="2400" dirty="0"/>
            </a:br>
            <a:r>
              <a:rPr lang="ja-JP" altLang="en-US" sz="2400" b="0" i="0" dirty="0">
                <a:solidFill>
                  <a:srgbClr val="333333"/>
                </a:solidFill>
                <a:effectLst/>
                <a:latin typeface="Hiragino Kaku Gothic ProN"/>
              </a:rPr>
              <a:t>　　　　　</a:t>
            </a:r>
            <a:r>
              <a:rPr lang="ja-JP" altLang="en-US" sz="2400" b="1" i="0" dirty="0">
                <a:solidFill>
                  <a:srgbClr val="E60033"/>
                </a:solidFill>
                <a:effectLst/>
                <a:latin typeface="Hiragino Kaku Gothic ProN"/>
              </a:rPr>
              <a:t>右辺の標準生成熱の和</a:t>
            </a:r>
            <a:r>
              <a:rPr lang="ja-JP" altLang="en-US" sz="2400" b="0" i="0" dirty="0">
                <a:solidFill>
                  <a:srgbClr val="333333"/>
                </a:solidFill>
                <a:effectLst/>
                <a:latin typeface="Hiragino Kaku Gothic ProN"/>
              </a:rPr>
              <a:t>　   －　　</a:t>
            </a:r>
            <a:r>
              <a:rPr lang="ja-JP" altLang="en-US" sz="2400" b="1" i="0" dirty="0">
                <a:solidFill>
                  <a:srgbClr val="0095D9"/>
                </a:solidFill>
                <a:effectLst/>
                <a:latin typeface="Hiragino Kaku Gothic ProN"/>
              </a:rPr>
              <a:t>左辺の標準生成熱の和</a:t>
            </a:r>
            <a:endParaRPr lang="en-US" altLang="ja-JP" sz="2400" b="1" i="0" dirty="0">
              <a:solidFill>
                <a:srgbClr val="0095D9"/>
              </a:solidFill>
              <a:effectLst/>
              <a:latin typeface="Hiragino Kaku Gothic ProN"/>
            </a:endParaRPr>
          </a:p>
          <a:p>
            <a:pPr marL="0" indent="0">
              <a:buFont typeface="Arial" panose="020B0604020202020204" pitchFamily="34" charset="0"/>
              <a:buNone/>
            </a:pPr>
            <a:r>
              <a:rPr lang="ja-JP" altLang="en-US" sz="2400" b="1" dirty="0">
                <a:solidFill>
                  <a:srgbClr val="0095D9"/>
                </a:solidFill>
                <a:latin typeface="Hiragino Kaku Gothic ProN"/>
              </a:rPr>
              <a:t>　　　</a:t>
            </a:r>
            <a:r>
              <a:rPr lang="ja-JP" altLang="en-US" sz="2400" b="1" dirty="0">
                <a:latin typeface="Hiragino Kaku Gothic ProN"/>
              </a:rPr>
              <a:t>＝</a:t>
            </a:r>
            <a:r>
              <a:rPr lang="ja-JP" altLang="en-US" sz="2400" b="1" dirty="0">
                <a:solidFill>
                  <a:srgbClr val="0095D9"/>
                </a:solidFill>
                <a:latin typeface="Hiragino Kaku Gothic ProN"/>
              </a:rPr>
              <a:t>　　　</a:t>
            </a:r>
            <a:r>
              <a:rPr lang="ja-JP" altLang="en-US" sz="2400" b="1" dirty="0">
                <a:solidFill>
                  <a:srgbClr val="FF0000"/>
                </a:solidFill>
                <a:latin typeface="Hiragino Kaku Gothic ProN"/>
              </a:rPr>
              <a:t>　（－９６０）</a:t>
            </a:r>
            <a:r>
              <a:rPr lang="ja-JP" altLang="en-US" sz="2400" b="1" dirty="0">
                <a:solidFill>
                  <a:srgbClr val="0095D9"/>
                </a:solidFill>
                <a:latin typeface="Hiragino Kaku Gothic ProN"/>
              </a:rPr>
              <a:t>　　　</a:t>
            </a:r>
            <a:r>
              <a:rPr lang="ja-JP" altLang="en-US" sz="2400" b="1" dirty="0">
                <a:latin typeface="Hiragino Kaku Gothic ProN"/>
              </a:rPr>
              <a:t>－</a:t>
            </a:r>
            <a:r>
              <a:rPr lang="ja-JP" altLang="en-US" sz="2400" b="1" dirty="0">
                <a:solidFill>
                  <a:srgbClr val="0095D9"/>
                </a:solidFill>
                <a:latin typeface="Hiragino Kaku Gothic ProN"/>
              </a:rPr>
              <a:t>　　　　（－７５）</a:t>
            </a:r>
            <a:endParaRPr lang="en-US" altLang="ja-JP" sz="2400" b="1" dirty="0">
              <a:solidFill>
                <a:srgbClr val="0095D9"/>
              </a:solidFill>
              <a:latin typeface="Hiragino Kaku Gothic ProN"/>
            </a:endParaRPr>
          </a:p>
          <a:p>
            <a:pPr marL="0" indent="0">
              <a:buFont typeface="Arial" panose="020B0604020202020204" pitchFamily="34" charset="0"/>
              <a:buNone/>
            </a:pPr>
            <a:r>
              <a:rPr lang="ja-JP" altLang="en-US" sz="2400" b="1" dirty="0">
                <a:solidFill>
                  <a:srgbClr val="EAB200"/>
                </a:solidFill>
                <a:latin typeface="Hiragino Kaku Gothic ProN"/>
              </a:rPr>
              <a:t>　　　</a:t>
            </a:r>
            <a:r>
              <a:rPr lang="ja-JP" altLang="en-US" sz="2400" b="1" dirty="0">
                <a:latin typeface="Hiragino Kaku Gothic ProN"/>
              </a:rPr>
              <a:t>＝</a:t>
            </a:r>
            <a:r>
              <a:rPr lang="ja-JP" altLang="en-US" sz="2400" b="1" u="sng" dirty="0">
                <a:solidFill>
                  <a:srgbClr val="EAB200"/>
                </a:solidFill>
                <a:latin typeface="Hiragino Kaku Gothic ProN"/>
              </a:rPr>
              <a:t>－８８５</a:t>
            </a:r>
            <a:endParaRPr lang="en-US" altLang="ja-JP" sz="2400" b="1" u="sng" dirty="0">
              <a:solidFill>
                <a:srgbClr val="EAB200"/>
              </a:solidFill>
              <a:latin typeface="Hiragino Kaku Gothic ProN"/>
            </a:endParaRPr>
          </a:p>
          <a:p>
            <a:pPr marL="0" indent="0">
              <a:buFont typeface="Arial" panose="020B0604020202020204" pitchFamily="34" charset="0"/>
              <a:buNone/>
            </a:pPr>
            <a:endParaRPr lang="ja-JP" altLang="en-US" sz="4000" b="1" dirty="0">
              <a:solidFill>
                <a:schemeClr val="accent1">
                  <a:lumMod val="75000"/>
                </a:schemeClr>
              </a:solidFill>
            </a:endParaRPr>
          </a:p>
        </p:txBody>
      </p:sp>
      <p:sp>
        <p:nvSpPr>
          <p:cNvPr id="10" name="タイトル 1">
            <a:extLst>
              <a:ext uri="{FF2B5EF4-FFF2-40B4-BE49-F238E27FC236}">
                <a16:creationId xmlns:a16="http://schemas.microsoft.com/office/drawing/2014/main" id="{1B88B275-241F-4BF5-9FA5-F8ED7CD389F1}"/>
              </a:ext>
            </a:extLst>
          </p:cNvPr>
          <p:cNvSpPr>
            <a:spLocks noGrp="1"/>
          </p:cNvSpPr>
          <p:nvPr>
            <p:ph type="title"/>
          </p:nvPr>
        </p:nvSpPr>
        <p:spPr>
          <a:xfrm>
            <a:off x="0" y="160703"/>
            <a:ext cx="10515600" cy="869584"/>
          </a:xfrm>
        </p:spPr>
        <p:txBody>
          <a:bodyPr>
            <a:normAutofit/>
          </a:bodyPr>
          <a:lstStyle/>
          <a:p>
            <a:r>
              <a:rPr kumimoji="1" lang="ja-JP" altLang="en-US" dirty="0"/>
              <a:t>基礎 </a:t>
            </a:r>
            <a:r>
              <a:rPr kumimoji="1" lang="en-US" altLang="ja-JP" dirty="0"/>
              <a:t>part</a:t>
            </a:r>
            <a:r>
              <a:rPr kumimoji="1" lang="ja-JP" altLang="en-US" dirty="0"/>
              <a:t>３ 化学反応と化学平衡</a:t>
            </a:r>
          </a:p>
        </p:txBody>
      </p:sp>
      <p:sp>
        <p:nvSpPr>
          <p:cNvPr id="11" name="L 字 10">
            <a:extLst>
              <a:ext uri="{FF2B5EF4-FFF2-40B4-BE49-F238E27FC236}">
                <a16:creationId xmlns:a16="http://schemas.microsoft.com/office/drawing/2014/main" id="{934F3E04-5144-4DCB-8FB9-525E0F00A2EC}"/>
              </a:ext>
            </a:extLst>
          </p:cNvPr>
          <p:cNvSpPr/>
          <p:nvPr/>
        </p:nvSpPr>
        <p:spPr>
          <a:xfrm rot="13518342">
            <a:off x="1088388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F261ECC7-DF27-4EDE-80F1-36D7D6C84833}"/>
              </a:ext>
            </a:extLst>
          </p:cNvPr>
          <p:cNvSpPr/>
          <p:nvPr/>
        </p:nvSpPr>
        <p:spPr>
          <a:xfrm rot="13518342">
            <a:off x="10591508"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E4216BBD-B615-4EB7-A28D-FA6EC1B46A5C}"/>
              </a:ext>
            </a:extLst>
          </p:cNvPr>
          <p:cNvSpPr/>
          <p:nvPr/>
        </p:nvSpPr>
        <p:spPr>
          <a:xfrm rot="13518342">
            <a:off x="10300890" y="2696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17804DD-6FAE-46BA-846D-1502DFCD0327}"/>
              </a:ext>
            </a:extLst>
          </p:cNvPr>
          <p:cNvSpPr/>
          <p:nvPr/>
        </p:nvSpPr>
        <p:spPr>
          <a:xfrm rot="13518342">
            <a:off x="10010271"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E2F1223-CBCA-4FDC-8773-3B2ACC0A9931}"/>
              </a:ext>
            </a:extLst>
          </p:cNvPr>
          <p:cNvSpPr/>
          <p:nvPr/>
        </p:nvSpPr>
        <p:spPr>
          <a:xfrm rot="13518342">
            <a:off x="9719653"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1036ED57-0B6F-4640-912A-4854A4A8A1D0}"/>
              </a:ext>
            </a:extLst>
          </p:cNvPr>
          <p:cNvSpPr/>
          <p:nvPr/>
        </p:nvSpPr>
        <p:spPr>
          <a:xfrm rot="13518342">
            <a:off x="9427281" y="257458"/>
            <a:ext cx="464846" cy="461557"/>
          </a:xfrm>
          <a:prstGeom prst="corner">
            <a:avLst>
              <a:gd name="adj1" fmla="val 32577"/>
              <a:gd name="adj2" fmla="val 32535"/>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16A7A724-AB4F-4244-9EFF-7FA88046BB75}"/>
              </a:ext>
            </a:extLst>
          </p:cNvPr>
          <p:cNvSpPr/>
          <p:nvPr/>
        </p:nvSpPr>
        <p:spPr>
          <a:xfrm rot="13518342">
            <a:off x="9136663" y="2574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32CA5A19-40CA-48EE-A6E5-B162CACB0531}"/>
              </a:ext>
            </a:extLst>
          </p:cNvPr>
          <p:cNvSpPr/>
          <p:nvPr/>
        </p:nvSpPr>
        <p:spPr>
          <a:xfrm rot="13518342">
            <a:off x="8846044" y="266357"/>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CF0328C1-C9E4-49D5-85A6-7491EEE466BF}"/>
              </a:ext>
            </a:extLst>
          </p:cNvPr>
          <p:cNvSpPr/>
          <p:nvPr/>
        </p:nvSpPr>
        <p:spPr>
          <a:xfrm rot="13518342">
            <a:off x="8555426" y="266357"/>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1D8E8191-4FF0-4C92-A679-B61344815F31}"/>
              </a:ext>
            </a:extLst>
          </p:cNvPr>
          <p:cNvSpPr/>
          <p:nvPr/>
        </p:nvSpPr>
        <p:spPr>
          <a:xfrm rot="13518342">
            <a:off x="11172745" y="27413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28DA3A09-E8F2-4500-9B3C-8A9701203E8C}"/>
              </a:ext>
            </a:extLst>
          </p:cNvPr>
          <p:cNvSpPr/>
          <p:nvPr/>
        </p:nvSpPr>
        <p:spPr>
          <a:xfrm rot="13518342">
            <a:off x="11463363" y="28302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357093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3716</Words>
  <Application>Microsoft Office PowerPoint</Application>
  <PresentationFormat>ワイド画面</PresentationFormat>
  <Paragraphs>563</Paragraphs>
  <Slides>43</Slides>
  <Notes>30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43</vt:i4>
      </vt:variant>
    </vt:vector>
  </HeadingPairs>
  <TitlesOfParts>
    <vt:vector size="50" baseType="lpstr">
      <vt:lpstr>Hiragino Kaku Gothic ProN</vt:lpstr>
      <vt:lpstr>メイリオ</vt:lpstr>
      <vt:lpstr>游ゴシック</vt:lpstr>
      <vt:lpstr>游ゴシック Light</vt:lpstr>
      <vt:lpstr>Arial</vt:lpstr>
      <vt:lpstr>Cambria Math</vt:lpstr>
      <vt:lpstr>Office テーマ</vt:lpstr>
      <vt:lpstr>ガス主任技術者試験 基礎　part３　化学反応と化学平衡</vt:lpstr>
      <vt:lpstr>基礎 part３ 化学反応と化学平衡</vt:lpstr>
      <vt:lpstr>PowerPoint プレゼンテーション</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基礎　part３　化学反応と化学平衡</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2021-04-10T10:22:59Z</dcterms:created>
  <dcterms:modified xsi:type="dcterms:W3CDTF">2021-04-10T10:24:06Z</dcterms:modified>
</cp:coreProperties>
</file>